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7" r:id="rId2"/>
    <p:sldId id="258" r:id="rId3"/>
    <p:sldId id="259" r:id="rId4"/>
    <p:sldId id="260" r:id="rId5"/>
    <p:sldId id="261" r:id="rId6"/>
    <p:sldId id="262" r:id="rId7"/>
    <p:sldId id="263" r:id="rId8"/>
    <p:sldId id="266" r:id="rId9"/>
    <p:sldId id="264" r:id="rId10"/>
    <p:sldId id="265" r:id="rId11"/>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00" autoAdjust="0"/>
    <p:restoredTop sz="94660"/>
  </p:normalViewPr>
  <p:slideViewPr>
    <p:cSldViewPr snapToGrid="0">
      <p:cViewPr>
        <p:scale>
          <a:sx n="75" d="100"/>
          <a:sy n="75" d="100"/>
        </p:scale>
        <p:origin x="1948" y="-156"/>
      </p:cViewPr>
      <p:guideLst/>
    </p:cSldViewPr>
  </p:slideViewPr>
  <p:notesTextViewPr>
    <p:cViewPr>
      <p:scale>
        <a:sx n="1" d="1"/>
        <a:sy n="1" d="1"/>
      </p:scale>
      <p:origin x="0" y="0"/>
    </p:cViewPr>
  </p:notesText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C04F8C-4FB0-411F-AFEE-0D1F5ADBBC65}" type="datetimeFigureOut">
              <a:rPr kumimoji="1" lang="ja-JP" altLang="en-US" smtClean="0"/>
              <a:t>2023/9/15</a:t>
            </a:fld>
            <a:endParaRPr kumimoji="1" lang="ja-JP" altLang="en-US"/>
          </a:p>
        </p:txBody>
      </p:sp>
      <p:sp>
        <p:nvSpPr>
          <p:cNvPr id="4" name="スライド イメージ プレースホルダー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96CBF3-C768-443F-8DD0-EBE37892179B}" type="slidenum">
              <a:rPr kumimoji="1" lang="ja-JP" altLang="en-US" smtClean="0"/>
              <a:t>‹#›</a:t>
            </a:fld>
            <a:endParaRPr kumimoji="1" lang="ja-JP" altLang="en-US"/>
          </a:p>
        </p:txBody>
      </p:sp>
    </p:spTree>
    <p:extLst>
      <p:ext uri="{BB962C8B-B14F-4D97-AF65-F5344CB8AC3E}">
        <p14:creationId xmlns:p14="http://schemas.microsoft.com/office/powerpoint/2010/main" val="428158020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latin typeface="游ゴシック" panose="020B0400000000000000" pitchFamily="50" charset="-128"/>
              <a:ea typeface="游ゴシック" panose="020B0400000000000000" pitchFamily="50" charset="-128"/>
            </a:endParaRPr>
          </a:p>
        </p:txBody>
      </p:sp>
      <p:sp>
        <p:nvSpPr>
          <p:cNvPr id="82" name="Google Shape;82;p1:notes"/>
          <p:cNvSpPr>
            <a:spLocks noGrp="1" noRot="1" noChangeAspect="1"/>
          </p:cNvSpPr>
          <p:nvPr>
            <p:ph type="sldImg" idx="2"/>
          </p:nvPr>
        </p:nvSpPr>
        <p:spPr>
          <a:xfrm>
            <a:off x="2241550" y="685800"/>
            <a:ext cx="23749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latin typeface="游ゴシック" panose="020B0400000000000000" pitchFamily="50" charset="-128"/>
              <a:ea typeface="游ゴシック" panose="020B0400000000000000" pitchFamily="50" charset="-128"/>
            </a:endParaRPr>
          </a:p>
        </p:txBody>
      </p:sp>
      <p:sp>
        <p:nvSpPr>
          <p:cNvPr id="100" name="Google Shape;100;p2:notes"/>
          <p:cNvSpPr>
            <a:spLocks noGrp="1" noRot="1" noChangeAspect="1"/>
          </p:cNvSpPr>
          <p:nvPr>
            <p:ph type="sldImg" idx="2"/>
          </p:nvPr>
        </p:nvSpPr>
        <p:spPr>
          <a:xfrm>
            <a:off x="2241550" y="685800"/>
            <a:ext cx="23749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g27b762358cb_1_0:notes"/>
          <p:cNvSpPr>
            <a:spLocks noGrp="1" noRot="1" noChangeAspect="1"/>
          </p:cNvSpPr>
          <p:nvPr>
            <p:ph type="sldImg" idx="2"/>
          </p:nvPr>
        </p:nvSpPr>
        <p:spPr>
          <a:xfrm>
            <a:off x="2241550" y="685800"/>
            <a:ext cx="23749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1" name="Google Shape;141;g27b762358cb_1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latin typeface="游ゴシック" panose="020B0400000000000000" pitchFamily="50" charset="-128"/>
              <a:ea typeface="游ゴシック" panose="020B0400000000000000" pitchFamily="50"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g27b762358cb_1_6:notes"/>
          <p:cNvSpPr>
            <a:spLocks noGrp="1" noRot="1" noChangeAspect="1"/>
          </p:cNvSpPr>
          <p:nvPr>
            <p:ph type="sldImg" idx="2"/>
          </p:nvPr>
        </p:nvSpPr>
        <p:spPr>
          <a:xfrm>
            <a:off x="2241550" y="685800"/>
            <a:ext cx="23749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65" name="Google Shape;165;g27b762358cb_1_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latin typeface="游ゴシック" panose="020B0400000000000000" pitchFamily="50" charset="-128"/>
              <a:ea typeface="游ゴシック" panose="020B0400000000000000" pitchFamily="50"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p16:notes"/>
          <p:cNvSpPr>
            <a:spLocks noGrp="1" noRot="1" noChangeAspect="1"/>
          </p:cNvSpPr>
          <p:nvPr>
            <p:ph type="sldImg" idx="2"/>
          </p:nvPr>
        </p:nvSpPr>
        <p:spPr>
          <a:xfrm>
            <a:off x="2241550" y="685800"/>
            <a:ext cx="23749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89" name="Google Shape;189;p1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58750" lvl="0" indent="0" algn="l" rtl="0">
              <a:lnSpc>
                <a:spcPct val="100000"/>
              </a:lnSpc>
              <a:spcBef>
                <a:spcPts val="0"/>
              </a:spcBef>
              <a:spcAft>
                <a:spcPts val="0"/>
              </a:spcAft>
              <a:buSzPts val="1100"/>
              <a:buNone/>
            </a:pPr>
            <a:endParaRPr dirty="0">
              <a:latin typeface="游ゴシック" panose="020B0400000000000000" pitchFamily="50" charset="-128"/>
              <a:ea typeface="游ゴシック" panose="020B0400000000000000" pitchFamily="50"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p17:notes"/>
          <p:cNvSpPr>
            <a:spLocks noGrp="1" noRot="1" noChangeAspect="1"/>
          </p:cNvSpPr>
          <p:nvPr>
            <p:ph type="sldImg" idx="2"/>
          </p:nvPr>
        </p:nvSpPr>
        <p:spPr>
          <a:xfrm>
            <a:off x="2241550" y="685800"/>
            <a:ext cx="23749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18" name="Google Shape;218;p1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457200" lvl="0" indent="-298450" algn="l" rtl="0">
              <a:lnSpc>
                <a:spcPct val="100000"/>
              </a:lnSpc>
              <a:spcBef>
                <a:spcPts val="0"/>
              </a:spcBef>
              <a:spcAft>
                <a:spcPts val="0"/>
              </a:spcAft>
              <a:buSzPts val="1100"/>
              <a:buChar char="●"/>
            </a:pPr>
            <a:endParaRPr dirty="0">
              <a:latin typeface="游ゴシック" panose="020B0400000000000000" pitchFamily="50" charset="-128"/>
              <a:ea typeface="游ゴシック" panose="020B0400000000000000" pitchFamily="50"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Google Shape;244;p18:notes"/>
          <p:cNvSpPr>
            <a:spLocks noGrp="1" noRot="1" noChangeAspect="1"/>
          </p:cNvSpPr>
          <p:nvPr>
            <p:ph type="sldImg" idx="2"/>
          </p:nvPr>
        </p:nvSpPr>
        <p:spPr>
          <a:xfrm>
            <a:off x="2241550" y="685800"/>
            <a:ext cx="23749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45" name="Google Shape;245;p1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457200" lvl="0" indent="-298450" algn="l" rtl="0">
              <a:lnSpc>
                <a:spcPct val="100000"/>
              </a:lnSpc>
              <a:spcBef>
                <a:spcPts val="0"/>
              </a:spcBef>
              <a:spcAft>
                <a:spcPts val="0"/>
              </a:spcAft>
              <a:buSzPts val="1100"/>
              <a:buChar char="●"/>
            </a:pPr>
            <a:endParaRPr dirty="0">
              <a:latin typeface="游ゴシック" panose="020B0400000000000000" pitchFamily="50" charset="-128"/>
              <a:ea typeface="游ゴシック" panose="020B0400000000000000" pitchFamily="50"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latin typeface="游ゴシック" panose="020B0400000000000000" pitchFamily="50" charset="-128"/>
              <a:ea typeface="游ゴシック" panose="020B0400000000000000" pitchFamily="50" charset="-128"/>
            </a:endParaRPr>
          </a:p>
        </p:txBody>
      </p:sp>
      <p:sp>
        <p:nvSpPr>
          <p:cNvPr id="272" name="Google Shape;272;p3:notes"/>
          <p:cNvSpPr>
            <a:spLocks noGrp="1" noRot="1" noChangeAspect="1"/>
          </p:cNvSpPr>
          <p:nvPr>
            <p:ph type="sldImg" idx="2"/>
          </p:nvPr>
        </p:nvSpPr>
        <p:spPr>
          <a:xfrm>
            <a:off x="2241550" y="685800"/>
            <a:ext cx="23749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8"/>
        <p:cNvGrpSpPr/>
        <p:nvPr/>
      </p:nvGrpSpPr>
      <p:grpSpPr>
        <a:xfrm>
          <a:off x="0" y="0"/>
          <a:ext cx="0" cy="0"/>
          <a:chOff x="0" y="0"/>
          <a:chExt cx="0" cy="0"/>
        </a:xfrm>
      </p:grpSpPr>
      <p:sp>
        <p:nvSpPr>
          <p:cNvPr id="299" name="Google Shape;299;p1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latin typeface="游ゴシック" panose="020B0400000000000000" pitchFamily="50" charset="-128"/>
              <a:ea typeface="游ゴシック" panose="020B0400000000000000" pitchFamily="50" charset="-128"/>
            </a:endParaRPr>
          </a:p>
        </p:txBody>
      </p:sp>
      <p:sp>
        <p:nvSpPr>
          <p:cNvPr id="300" name="Google Shape;300;p19:notes"/>
          <p:cNvSpPr>
            <a:spLocks noGrp="1" noRot="1" noChangeAspect="1"/>
          </p:cNvSpPr>
          <p:nvPr>
            <p:ph type="sldImg" idx="2"/>
          </p:nvPr>
        </p:nvSpPr>
        <p:spPr>
          <a:xfrm>
            <a:off x="2241550" y="685800"/>
            <a:ext cx="23749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683F1A9-CC04-4A43-9E7D-B051EE7033D6}" type="datetimeFigureOut">
              <a:rPr kumimoji="1" lang="ja-JP" altLang="en-US" smtClean="0"/>
              <a:t>2023/9/15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21395AF-1A95-445B-A26E-31D698B5D535}" type="slidenum">
              <a:rPr kumimoji="1" lang="ja-JP" altLang="en-US" smtClean="0"/>
              <a:t>‹#›</a:t>
            </a:fld>
            <a:endParaRPr kumimoji="1" lang="ja-JP" altLang="en-US"/>
          </a:p>
        </p:txBody>
      </p:sp>
    </p:spTree>
    <p:extLst>
      <p:ext uri="{BB962C8B-B14F-4D97-AF65-F5344CB8AC3E}">
        <p14:creationId xmlns:p14="http://schemas.microsoft.com/office/powerpoint/2010/main" val="3455770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683F1A9-CC04-4A43-9E7D-B051EE7033D6}" type="datetimeFigureOut">
              <a:rPr kumimoji="1" lang="ja-JP" altLang="en-US" smtClean="0"/>
              <a:t>2023/9/15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21395AF-1A95-445B-A26E-31D698B5D535}" type="slidenum">
              <a:rPr kumimoji="1" lang="ja-JP" altLang="en-US" smtClean="0"/>
              <a:t>‹#›</a:t>
            </a:fld>
            <a:endParaRPr kumimoji="1" lang="ja-JP" altLang="en-US"/>
          </a:p>
        </p:txBody>
      </p:sp>
    </p:spTree>
    <p:extLst>
      <p:ext uri="{BB962C8B-B14F-4D97-AF65-F5344CB8AC3E}">
        <p14:creationId xmlns:p14="http://schemas.microsoft.com/office/powerpoint/2010/main" val="4016804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683F1A9-CC04-4A43-9E7D-B051EE7033D6}" type="datetimeFigureOut">
              <a:rPr kumimoji="1" lang="ja-JP" altLang="en-US" smtClean="0"/>
              <a:t>2023/9/15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21395AF-1A95-445B-A26E-31D698B5D535}" type="slidenum">
              <a:rPr kumimoji="1" lang="ja-JP" altLang="en-US" smtClean="0"/>
              <a:t>‹#›</a:t>
            </a:fld>
            <a:endParaRPr kumimoji="1" lang="ja-JP" altLang="en-US"/>
          </a:p>
        </p:txBody>
      </p:sp>
    </p:spTree>
    <p:extLst>
      <p:ext uri="{BB962C8B-B14F-4D97-AF65-F5344CB8AC3E}">
        <p14:creationId xmlns:p14="http://schemas.microsoft.com/office/powerpoint/2010/main" val="1296909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683F1A9-CC04-4A43-9E7D-B051EE7033D6}" type="datetimeFigureOut">
              <a:rPr kumimoji="1" lang="ja-JP" altLang="en-US" smtClean="0"/>
              <a:t>2023/9/15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21395AF-1A95-445B-A26E-31D698B5D535}" type="slidenum">
              <a:rPr kumimoji="1" lang="ja-JP" altLang="en-US" smtClean="0"/>
              <a:t>‹#›</a:t>
            </a:fld>
            <a:endParaRPr kumimoji="1" lang="ja-JP" altLang="en-US"/>
          </a:p>
        </p:txBody>
      </p:sp>
    </p:spTree>
    <p:extLst>
      <p:ext uri="{BB962C8B-B14F-4D97-AF65-F5344CB8AC3E}">
        <p14:creationId xmlns:p14="http://schemas.microsoft.com/office/powerpoint/2010/main" val="15184524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683F1A9-CC04-4A43-9E7D-B051EE7033D6}" type="datetimeFigureOut">
              <a:rPr kumimoji="1" lang="ja-JP" altLang="en-US" smtClean="0"/>
              <a:t>2023/9/15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21395AF-1A95-445B-A26E-31D698B5D535}" type="slidenum">
              <a:rPr kumimoji="1" lang="ja-JP" altLang="en-US" smtClean="0"/>
              <a:t>‹#›</a:t>
            </a:fld>
            <a:endParaRPr kumimoji="1" lang="ja-JP" altLang="en-US"/>
          </a:p>
        </p:txBody>
      </p:sp>
    </p:spTree>
    <p:extLst>
      <p:ext uri="{BB962C8B-B14F-4D97-AF65-F5344CB8AC3E}">
        <p14:creationId xmlns:p14="http://schemas.microsoft.com/office/powerpoint/2010/main" val="13263609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683F1A9-CC04-4A43-9E7D-B051EE7033D6}" type="datetimeFigureOut">
              <a:rPr kumimoji="1" lang="ja-JP" altLang="en-US" smtClean="0"/>
              <a:t>2023/9/15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21395AF-1A95-445B-A26E-31D698B5D535}" type="slidenum">
              <a:rPr kumimoji="1" lang="ja-JP" altLang="en-US" smtClean="0"/>
              <a:t>‹#›</a:t>
            </a:fld>
            <a:endParaRPr kumimoji="1" lang="ja-JP" altLang="en-US"/>
          </a:p>
        </p:txBody>
      </p:sp>
    </p:spTree>
    <p:extLst>
      <p:ext uri="{BB962C8B-B14F-4D97-AF65-F5344CB8AC3E}">
        <p14:creationId xmlns:p14="http://schemas.microsoft.com/office/powerpoint/2010/main" val="2677646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683F1A9-CC04-4A43-9E7D-B051EE7033D6}" type="datetimeFigureOut">
              <a:rPr kumimoji="1" lang="ja-JP" altLang="en-US" smtClean="0"/>
              <a:t>2023/9/15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21395AF-1A95-445B-A26E-31D698B5D535}" type="slidenum">
              <a:rPr kumimoji="1" lang="ja-JP" altLang="en-US" smtClean="0"/>
              <a:t>‹#›</a:t>
            </a:fld>
            <a:endParaRPr kumimoji="1" lang="ja-JP" altLang="en-US"/>
          </a:p>
        </p:txBody>
      </p:sp>
    </p:spTree>
    <p:extLst>
      <p:ext uri="{BB962C8B-B14F-4D97-AF65-F5344CB8AC3E}">
        <p14:creationId xmlns:p14="http://schemas.microsoft.com/office/powerpoint/2010/main" val="1677115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683F1A9-CC04-4A43-9E7D-B051EE7033D6}" type="datetimeFigureOut">
              <a:rPr kumimoji="1" lang="ja-JP" altLang="en-US" smtClean="0"/>
              <a:t>2023/9/15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21395AF-1A95-445B-A26E-31D698B5D535}" type="slidenum">
              <a:rPr kumimoji="1" lang="ja-JP" altLang="en-US" smtClean="0"/>
              <a:t>‹#›</a:t>
            </a:fld>
            <a:endParaRPr kumimoji="1" lang="ja-JP" altLang="en-US"/>
          </a:p>
        </p:txBody>
      </p:sp>
    </p:spTree>
    <p:extLst>
      <p:ext uri="{BB962C8B-B14F-4D97-AF65-F5344CB8AC3E}">
        <p14:creationId xmlns:p14="http://schemas.microsoft.com/office/powerpoint/2010/main" val="38965296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83F1A9-CC04-4A43-9E7D-B051EE7033D6}" type="datetimeFigureOut">
              <a:rPr kumimoji="1" lang="ja-JP" altLang="en-US" smtClean="0"/>
              <a:t>2023/9/15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21395AF-1A95-445B-A26E-31D698B5D535}" type="slidenum">
              <a:rPr kumimoji="1" lang="ja-JP" altLang="en-US" smtClean="0"/>
              <a:t>‹#›</a:t>
            </a:fld>
            <a:endParaRPr kumimoji="1" lang="ja-JP" altLang="en-US"/>
          </a:p>
        </p:txBody>
      </p:sp>
    </p:spTree>
    <p:extLst>
      <p:ext uri="{BB962C8B-B14F-4D97-AF65-F5344CB8AC3E}">
        <p14:creationId xmlns:p14="http://schemas.microsoft.com/office/powerpoint/2010/main" val="6756949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683F1A9-CC04-4A43-9E7D-B051EE7033D6}" type="datetimeFigureOut">
              <a:rPr kumimoji="1" lang="ja-JP" altLang="en-US" smtClean="0"/>
              <a:t>2023/9/15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21395AF-1A95-445B-A26E-31D698B5D535}" type="slidenum">
              <a:rPr kumimoji="1" lang="ja-JP" altLang="en-US" smtClean="0"/>
              <a:t>‹#›</a:t>
            </a:fld>
            <a:endParaRPr kumimoji="1" lang="ja-JP" altLang="en-US"/>
          </a:p>
        </p:txBody>
      </p:sp>
    </p:spTree>
    <p:extLst>
      <p:ext uri="{BB962C8B-B14F-4D97-AF65-F5344CB8AC3E}">
        <p14:creationId xmlns:p14="http://schemas.microsoft.com/office/powerpoint/2010/main" val="15258436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683F1A9-CC04-4A43-9E7D-B051EE7033D6}" type="datetimeFigureOut">
              <a:rPr kumimoji="1" lang="ja-JP" altLang="en-US" smtClean="0"/>
              <a:t>2023/9/15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21395AF-1A95-445B-A26E-31D698B5D535}" type="slidenum">
              <a:rPr kumimoji="1" lang="ja-JP" altLang="en-US" smtClean="0"/>
              <a:t>‹#›</a:t>
            </a:fld>
            <a:endParaRPr kumimoji="1" lang="ja-JP" altLang="en-US"/>
          </a:p>
        </p:txBody>
      </p:sp>
    </p:spTree>
    <p:extLst>
      <p:ext uri="{BB962C8B-B14F-4D97-AF65-F5344CB8AC3E}">
        <p14:creationId xmlns:p14="http://schemas.microsoft.com/office/powerpoint/2010/main" val="2696228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E683F1A9-CC04-4A43-9E7D-B051EE7033D6}" type="datetimeFigureOut">
              <a:rPr kumimoji="1" lang="ja-JP" altLang="en-US" smtClean="0"/>
              <a:t>2023/9/15</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021395AF-1A95-445B-A26E-31D698B5D535}" type="slidenum">
              <a:rPr kumimoji="1" lang="ja-JP" altLang="en-US" smtClean="0"/>
              <a:t>‹#›</a:t>
            </a:fld>
            <a:endParaRPr kumimoji="1" lang="ja-JP" altLang="en-US"/>
          </a:p>
        </p:txBody>
      </p:sp>
    </p:spTree>
    <p:extLst>
      <p:ext uri="{BB962C8B-B14F-4D97-AF65-F5344CB8AC3E}">
        <p14:creationId xmlns:p14="http://schemas.microsoft.com/office/powerpoint/2010/main" val="42368503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18" name="グラフィックス 14" descr="脈打つハート 単色塗りつぶし">
            <a:extLst>
              <a:ext uri="{FF2B5EF4-FFF2-40B4-BE49-F238E27FC236}">
                <a16:creationId xmlns:a16="http://schemas.microsoft.com/office/drawing/2014/main" id="{8592E191-D5F5-036C-A549-52FFB0E05E46}"/>
              </a:ext>
            </a:extLst>
          </p:cNvPr>
          <p:cNvSpPr/>
          <p:nvPr/>
        </p:nvSpPr>
        <p:spPr>
          <a:xfrm>
            <a:off x="2064802" y="4182924"/>
            <a:ext cx="2728396" cy="2332556"/>
          </a:xfrm>
          <a:custGeom>
            <a:avLst/>
            <a:gdLst>
              <a:gd name="connsiteX0" fmla="*/ 1554932 w 3087159"/>
              <a:gd name="connsiteY0" fmla="*/ 2630258 h 2639269"/>
              <a:gd name="connsiteX1" fmla="*/ 2124336 w 3087159"/>
              <a:gd name="connsiteY1" fmla="*/ 2175212 h 2639269"/>
              <a:gd name="connsiteX2" fmla="*/ 2811893 w 3087159"/>
              <a:gd name="connsiteY2" fmla="*/ 1427315 h 2639269"/>
              <a:gd name="connsiteX3" fmla="*/ 3047743 w 3087159"/>
              <a:gd name="connsiteY3" fmla="*/ 508213 h 2639269"/>
              <a:gd name="connsiteX4" fmla="*/ 2373820 w 3087159"/>
              <a:gd name="connsiteY4" fmla="*/ 2788 h 2639269"/>
              <a:gd name="connsiteX5" fmla="*/ 1542208 w 3087159"/>
              <a:gd name="connsiteY5" fmla="*/ 549990 h 2639269"/>
              <a:gd name="connsiteX6" fmla="*/ 806481 w 3087159"/>
              <a:gd name="connsiteY6" fmla="*/ 1150 h 2639269"/>
              <a:gd name="connsiteX7" fmla="*/ 75753 w 3087159"/>
              <a:gd name="connsiteY7" fmla="*/ 423839 h 2639269"/>
              <a:gd name="connsiteX8" fmla="*/ 220262 w 3087159"/>
              <a:gd name="connsiteY8" fmla="*/ 1348676 h 2639269"/>
              <a:gd name="connsiteX9" fmla="*/ 899185 w 3087159"/>
              <a:gd name="connsiteY9" fmla="*/ 2120329 h 2639269"/>
              <a:gd name="connsiteX10" fmla="*/ 1542208 w 3087159"/>
              <a:gd name="connsiteY10" fmla="*/ 2639269 h 2639269"/>
              <a:gd name="connsiteX11" fmla="*/ 815115 w 3087159"/>
              <a:gd name="connsiteY11" fmla="*/ 1237679 h 2639269"/>
              <a:gd name="connsiteX12" fmla="*/ 951445 w 3087159"/>
              <a:gd name="connsiteY12" fmla="*/ 869055 h 2639269"/>
              <a:gd name="connsiteX13" fmla="*/ 1032334 w 3087159"/>
              <a:gd name="connsiteY13" fmla="*/ 649928 h 2639269"/>
              <a:gd name="connsiteX14" fmla="*/ 1172754 w 3087159"/>
              <a:gd name="connsiteY14" fmla="*/ 549581 h 2639269"/>
              <a:gd name="connsiteX15" fmla="*/ 1237738 w 3087159"/>
              <a:gd name="connsiteY15" fmla="*/ 661806 h 2639269"/>
              <a:gd name="connsiteX16" fmla="*/ 1275456 w 3087159"/>
              <a:gd name="connsiteY16" fmla="*/ 843251 h 2639269"/>
              <a:gd name="connsiteX17" fmla="*/ 1384519 w 3087159"/>
              <a:gd name="connsiteY17" fmla="*/ 1367516 h 2639269"/>
              <a:gd name="connsiteX18" fmla="*/ 1456774 w 3087159"/>
              <a:gd name="connsiteY18" fmla="*/ 1715661 h 2639269"/>
              <a:gd name="connsiteX19" fmla="*/ 1720345 w 3087159"/>
              <a:gd name="connsiteY19" fmla="*/ 1087362 h 2639269"/>
              <a:gd name="connsiteX20" fmla="*/ 1778513 w 3087159"/>
              <a:gd name="connsiteY20" fmla="*/ 948923 h 2639269"/>
              <a:gd name="connsiteX21" fmla="*/ 1869399 w 3087159"/>
              <a:gd name="connsiteY21" fmla="*/ 862501 h 2639269"/>
              <a:gd name="connsiteX22" fmla="*/ 1978918 w 3087159"/>
              <a:gd name="connsiteY22" fmla="*/ 960801 h 2639269"/>
              <a:gd name="connsiteX23" fmla="*/ 2034813 w 3087159"/>
              <a:gd name="connsiteY23" fmla="*/ 1133645 h 2639269"/>
              <a:gd name="connsiteX24" fmla="*/ 2145694 w 3087159"/>
              <a:gd name="connsiteY24" fmla="*/ 1477284 h 2639269"/>
              <a:gd name="connsiteX25" fmla="*/ 2255213 w 3087159"/>
              <a:gd name="connsiteY25" fmla="*/ 1368745 h 2639269"/>
              <a:gd name="connsiteX26" fmla="*/ 2372911 w 3087159"/>
              <a:gd name="connsiteY26" fmla="*/ 1254881 h 2639269"/>
              <a:gd name="connsiteX27" fmla="*/ 2554684 w 3087159"/>
              <a:gd name="connsiteY27" fmla="*/ 1239317 h 2639269"/>
              <a:gd name="connsiteX28" fmla="*/ 2723733 w 3087159"/>
              <a:gd name="connsiteY28" fmla="*/ 1239317 h 2639269"/>
              <a:gd name="connsiteX29" fmla="*/ 2612397 w 3087159"/>
              <a:gd name="connsiteY29" fmla="*/ 1403150 h 2639269"/>
              <a:gd name="connsiteX30" fmla="*/ 2464706 w 3087159"/>
              <a:gd name="connsiteY30" fmla="*/ 1403150 h 2639269"/>
              <a:gd name="connsiteX31" fmla="*/ 2172506 w 3087159"/>
              <a:gd name="connsiteY31" fmla="*/ 1693134 h 2639269"/>
              <a:gd name="connsiteX32" fmla="*/ 2044479 w 3087159"/>
              <a:gd name="connsiteY32" fmla="*/ 1703386 h 2639269"/>
              <a:gd name="connsiteX33" fmla="*/ 2025270 w 3087159"/>
              <a:gd name="connsiteY33" fmla="*/ 1683304 h 2639269"/>
              <a:gd name="connsiteX34" fmla="*/ 2003911 w 3087159"/>
              <a:gd name="connsiteY34" fmla="*/ 1627601 h 2639269"/>
              <a:gd name="connsiteX35" fmla="*/ 1928021 w 3087159"/>
              <a:gd name="connsiteY35" fmla="*/ 1393730 h 2639269"/>
              <a:gd name="connsiteX36" fmla="*/ 1866218 w 3087159"/>
              <a:gd name="connsiteY36" fmla="*/ 1202045 h 2639269"/>
              <a:gd name="connsiteX37" fmla="*/ 1519486 w 3087159"/>
              <a:gd name="connsiteY37" fmla="*/ 2028173 h 2639269"/>
              <a:gd name="connsiteX38" fmla="*/ 1478133 w 3087159"/>
              <a:gd name="connsiteY38" fmla="*/ 2084695 h 2639269"/>
              <a:gd name="connsiteX39" fmla="*/ 1351759 w 3087159"/>
              <a:gd name="connsiteY39" fmla="*/ 2063556 h 2639269"/>
              <a:gd name="connsiteX40" fmla="*/ 1337258 w 3087159"/>
              <a:gd name="connsiteY40" fmla="*/ 2031859 h 2639269"/>
              <a:gd name="connsiteX41" fmla="*/ 1313173 w 3087159"/>
              <a:gd name="connsiteY41" fmla="*/ 1917176 h 2639269"/>
              <a:gd name="connsiteX42" fmla="*/ 1198202 w 3087159"/>
              <a:gd name="connsiteY42" fmla="*/ 1364240 h 2639269"/>
              <a:gd name="connsiteX43" fmla="*/ 1112314 w 3087159"/>
              <a:gd name="connsiteY43" fmla="*/ 950971 h 2639269"/>
              <a:gd name="connsiteX44" fmla="*/ 984164 w 3087159"/>
              <a:gd name="connsiteY44" fmla="*/ 1297887 h 2639269"/>
              <a:gd name="connsiteX45" fmla="*/ 875555 w 3087159"/>
              <a:gd name="connsiteY45" fmla="*/ 1403150 h 2639269"/>
              <a:gd name="connsiteX46" fmla="*/ 675150 w 3087159"/>
              <a:gd name="connsiteY46" fmla="*/ 1403150 h 2639269"/>
              <a:gd name="connsiteX47" fmla="*/ 470655 w 3087159"/>
              <a:gd name="connsiteY47" fmla="*/ 1403150 h 2639269"/>
              <a:gd name="connsiteX48" fmla="*/ 359319 w 3087159"/>
              <a:gd name="connsiteY48" fmla="*/ 1239317 h 26392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3087159" h="2639269">
                <a:moveTo>
                  <a:pt x="1554932" y="2630258"/>
                </a:moveTo>
                <a:cubicBezTo>
                  <a:pt x="1754191" y="2488473"/>
                  <a:pt x="1944303" y="2336543"/>
                  <a:pt x="2124336" y="2175212"/>
                </a:cubicBezTo>
                <a:cubicBezTo>
                  <a:pt x="2385312" y="1951114"/>
                  <a:pt x="2616087" y="1700085"/>
                  <a:pt x="2811893" y="1427315"/>
                </a:cubicBezTo>
                <a:cubicBezTo>
                  <a:pt x="2993666" y="1163544"/>
                  <a:pt x="3167259" y="821134"/>
                  <a:pt x="3047743" y="508213"/>
                </a:cubicBezTo>
                <a:cubicBezTo>
                  <a:pt x="2950949" y="249357"/>
                  <a:pt x="2682379" y="29411"/>
                  <a:pt x="2373820" y="2788"/>
                </a:cubicBezTo>
                <a:cubicBezTo>
                  <a:pt x="1983916" y="-32026"/>
                  <a:pt x="1701713" y="265331"/>
                  <a:pt x="1542208" y="549990"/>
                </a:cubicBezTo>
                <a:cubicBezTo>
                  <a:pt x="1396335" y="289496"/>
                  <a:pt x="1155031" y="20810"/>
                  <a:pt x="806481" y="1150"/>
                </a:cubicBezTo>
                <a:cubicBezTo>
                  <a:pt x="497012" y="-16052"/>
                  <a:pt x="208902" y="180138"/>
                  <a:pt x="75753" y="423839"/>
                </a:cubicBezTo>
                <a:cubicBezTo>
                  <a:pt x="-91024" y="729797"/>
                  <a:pt x="44851" y="1073846"/>
                  <a:pt x="220262" y="1348676"/>
                </a:cubicBezTo>
                <a:cubicBezTo>
                  <a:pt x="402036" y="1635383"/>
                  <a:pt x="643794" y="1887276"/>
                  <a:pt x="899185" y="2120329"/>
                </a:cubicBezTo>
                <a:cubicBezTo>
                  <a:pt x="1100512" y="2305976"/>
                  <a:pt x="1315327" y="2479340"/>
                  <a:pt x="1542208" y="2639269"/>
                </a:cubicBezTo>
                <a:close/>
                <a:moveTo>
                  <a:pt x="815115" y="1237679"/>
                </a:moveTo>
                <a:lnTo>
                  <a:pt x="951445" y="869055"/>
                </a:lnTo>
                <a:lnTo>
                  <a:pt x="1032334" y="649928"/>
                </a:lnTo>
                <a:cubicBezTo>
                  <a:pt x="1053238" y="592996"/>
                  <a:pt x="1085503" y="516814"/>
                  <a:pt x="1172754" y="549581"/>
                </a:cubicBezTo>
                <a:cubicBezTo>
                  <a:pt x="1225468" y="569650"/>
                  <a:pt x="1228649" y="618800"/>
                  <a:pt x="1237738" y="661806"/>
                </a:cubicBezTo>
                <a:lnTo>
                  <a:pt x="1275456" y="843251"/>
                </a:lnTo>
                <a:lnTo>
                  <a:pt x="1384519" y="1367516"/>
                </a:lnTo>
                <a:lnTo>
                  <a:pt x="1456774" y="1715661"/>
                </a:lnTo>
                <a:lnTo>
                  <a:pt x="1720345" y="1087362"/>
                </a:lnTo>
                <a:lnTo>
                  <a:pt x="1778513" y="948923"/>
                </a:lnTo>
                <a:cubicBezTo>
                  <a:pt x="1795327" y="907965"/>
                  <a:pt x="1812595" y="867007"/>
                  <a:pt x="1869399" y="862501"/>
                </a:cubicBezTo>
                <a:cubicBezTo>
                  <a:pt x="1941654" y="855948"/>
                  <a:pt x="1963012" y="911651"/>
                  <a:pt x="1978918" y="960801"/>
                </a:cubicBezTo>
                <a:lnTo>
                  <a:pt x="2034813" y="1133645"/>
                </a:lnTo>
                <a:lnTo>
                  <a:pt x="2145694" y="1477284"/>
                </a:lnTo>
                <a:lnTo>
                  <a:pt x="2255213" y="1368745"/>
                </a:lnTo>
                <a:cubicBezTo>
                  <a:pt x="2290245" y="1327430"/>
                  <a:pt x="2329662" y="1289294"/>
                  <a:pt x="2372911" y="1254881"/>
                </a:cubicBezTo>
                <a:cubicBezTo>
                  <a:pt x="2418354" y="1226211"/>
                  <a:pt x="2502424" y="1239317"/>
                  <a:pt x="2554684" y="1239317"/>
                </a:cubicBezTo>
                <a:lnTo>
                  <a:pt x="2723733" y="1239317"/>
                </a:lnTo>
                <a:cubicBezTo>
                  <a:pt x="2690105" y="1293791"/>
                  <a:pt x="2652842" y="1348676"/>
                  <a:pt x="2612397" y="1403150"/>
                </a:cubicBezTo>
                <a:lnTo>
                  <a:pt x="2464706" y="1403150"/>
                </a:lnTo>
                <a:cubicBezTo>
                  <a:pt x="2367912" y="1499402"/>
                  <a:pt x="2275208" y="1601797"/>
                  <a:pt x="2172506" y="1693134"/>
                </a:cubicBezTo>
                <a:cubicBezTo>
                  <a:pt x="2140291" y="1727830"/>
                  <a:pt x="2082973" y="1732421"/>
                  <a:pt x="2044479" y="1703386"/>
                </a:cubicBezTo>
                <a:cubicBezTo>
                  <a:pt x="2036908" y="1697676"/>
                  <a:pt x="2030418" y="1690894"/>
                  <a:pt x="2025270" y="1683304"/>
                </a:cubicBezTo>
                <a:cubicBezTo>
                  <a:pt x="2015395" y="1665688"/>
                  <a:pt x="2008210" y="1646954"/>
                  <a:pt x="2003911" y="1627601"/>
                </a:cubicBezTo>
                <a:lnTo>
                  <a:pt x="1928021" y="1393730"/>
                </a:lnTo>
                <a:lnTo>
                  <a:pt x="1866218" y="1202045"/>
                </a:lnTo>
                <a:cubicBezTo>
                  <a:pt x="1750338" y="1477694"/>
                  <a:pt x="1639002" y="1753752"/>
                  <a:pt x="1519486" y="2028173"/>
                </a:cubicBezTo>
                <a:cubicBezTo>
                  <a:pt x="1512801" y="2050527"/>
                  <a:pt x="1498300" y="2070351"/>
                  <a:pt x="1478133" y="2084695"/>
                </a:cubicBezTo>
                <a:cubicBezTo>
                  <a:pt x="1436756" y="2110310"/>
                  <a:pt x="1380180" y="2100845"/>
                  <a:pt x="1351759" y="2063556"/>
                </a:cubicBezTo>
                <a:cubicBezTo>
                  <a:pt x="1344497" y="2054029"/>
                  <a:pt x="1339558" y="2043229"/>
                  <a:pt x="1337258" y="2031859"/>
                </a:cubicBezTo>
                <a:cubicBezTo>
                  <a:pt x="1326806" y="1994177"/>
                  <a:pt x="1321353" y="1954857"/>
                  <a:pt x="1313173" y="1917176"/>
                </a:cubicBezTo>
                <a:lnTo>
                  <a:pt x="1198202" y="1364240"/>
                </a:lnTo>
                <a:lnTo>
                  <a:pt x="1112314" y="950971"/>
                </a:lnTo>
                <a:lnTo>
                  <a:pt x="984164" y="1297887"/>
                </a:lnTo>
                <a:cubicBezTo>
                  <a:pt x="964623" y="1349495"/>
                  <a:pt x="949173" y="1399873"/>
                  <a:pt x="875555" y="1403150"/>
                </a:cubicBezTo>
                <a:cubicBezTo>
                  <a:pt x="808753" y="1406017"/>
                  <a:pt x="741497" y="1403150"/>
                  <a:pt x="675150" y="1403150"/>
                </a:cubicBezTo>
                <a:lnTo>
                  <a:pt x="470655" y="1403150"/>
                </a:lnTo>
                <a:cubicBezTo>
                  <a:pt x="430665" y="1348676"/>
                  <a:pt x="392947" y="1293791"/>
                  <a:pt x="359319" y="1239317"/>
                </a:cubicBezTo>
                <a:close/>
              </a:path>
            </a:pathLst>
          </a:custGeom>
          <a:gradFill>
            <a:gsLst>
              <a:gs pos="100000">
                <a:srgbClr val="FF6699"/>
              </a:gs>
              <a:gs pos="0">
                <a:srgbClr val="FFCCCC"/>
              </a:gs>
            </a:gsLst>
            <a:lin ang="2700000" scaled="1"/>
          </a:gradFill>
          <a:ln w="45442" cap="flat">
            <a:noFill/>
            <a:prstDash val="solid"/>
            <a:miter/>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ja-JP" altLang="en-US" dirty="0"/>
          </a:p>
        </p:txBody>
      </p:sp>
      <p:sp>
        <p:nvSpPr>
          <p:cNvPr id="20" name="フリーフォーム: 図形 19">
            <a:extLst>
              <a:ext uri="{FF2B5EF4-FFF2-40B4-BE49-F238E27FC236}">
                <a16:creationId xmlns:a16="http://schemas.microsoft.com/office/drawing/2014/main" id="{C6003DFF-8967-E5BD-AF50-E8907A1B2262}"/>
              </a:ext>
            </a:extLst>
          </p:cNvPr>
          <p:cNvSpPr/>
          <p:nvPr/>
        </p:nvSpPr>
        <p:spPr>
          <a:xfrm>
            <a:off x="2406293" y="0"/>
            <a:ext cx="2045413" cy="880880"/>
          </a:xfrm>
          <a:custGeom>
            <a:avLst/>
            <a:gdLst>
              <a:gd name="connsiteX0" fmla="*/ 0 w 2045413"/>
              <a:gd name="connsiteY0" fmla="*/ 0 h 1010028"/>
              <a:gd name="connsiteX1" fmla="*/ 2045413 w 2045413"/>
              <a:gd name="connsiteY1" fmla="*/ 0 h 1010028"/>
              <a:gd name="connsiteX2" fmla="*/ 2026028 w 2045413"/>
              <a:gd name="connsiteY2" fmla="*/ 192297 h 1010028"/>
              <a:gd name="connsiteX3" fmla="*/ 1022706 w 2045413"/>
              <a:gd name="connsiteY3" fmla="*/ 1010028 h 1010028"/>
              <a:gd name="connsiteX4" fmla="*/ 19385 w 2045413"/>
              <a:gd name="connsiteY4" fmla="*/ 192297 h 10100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45413" h="1010028">
                <a:moveTo>
                  <a:pt x="0" y="0"/>
                </a:moveTo>
                <a:lnTo>
                  <a:pt x="2045413" y="0"/>
                </a:lnTo>
                <a:lnTo>
                  <a:pt x="2026028" y="192297"/>
                </a:lnTo>
                <a:cubicBezTo>
                  <a:pt x="1930531" y="658975"/>
                  <a:pt x="1517615" y="1010028"/>
                  <a:pt x="1022706" y="1010028"/>
                </a:cubicBezTo>
                <a:cubicBezTo>
                  <a:pt x="527797" y="1010028"/>
                  <a:pt x="114881" y="658975"/>
                  <a:pt x="19385" y="192297"/>
                </a:cubicBezTo>
                <a:close/>
              </a:path>
            </a:pathLst>
          </a:custGeom>
          <a:solidFill>
            <a:srgbClr val="4472C4"/>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dirty="0"/>
          </a:p>
        </p:txBody>
      </p:sp>
      <p:sp>
        <p:nvSpPr>
          <p:cNvPr id="85" name="Google Shape;85;p1"/>
          <p:cNvSpPr txBox="1"/>
          <p:nvPr/>
        </p:nvSpPr>
        <p:spPr>
          <a:xfrm>
            <a:off x="465312" y="1775784"/>
            <a:ext cx="5111898" cy="1015622"/>
          </a:xfrm>
          <a:prstGeom prst="rect">
            <a:avLst/>
          </a:prstGeom>
          <a:noFill/>
          <a:ln>
            <a:noFill/>
          </a:ln>
        </p:spPr>
        <p:txBody>
          <a:bodyPr spcFirstLastPara="1" wrap="square" lIns="91425" tIns="45700" rIns="91425" bIns="45700" anchor="t" anchorCtr="0">
            <a:spAutoFit/>
          </a:bodyPr>
          <a:lstStyle/>
          <a:p>
            <a:pPr algn="ctr">
              <a:buClr>
                <a:srgbClr val="000000"/>
              </a:buClr>
              <a:buSzPts val="2400"/>
            </a:pPr>
            <a:r>
              <a:rPr lang="ja-JP" altLang="en-US" sz="6000" b="1" spc="600" dirty="0">
                <a:solidFill>
                  <a:srgbClr val="4472C4"/>
                </a:solidFill>
                <a:latin typeface="ヒラギノ角ゴ StdN W8" panose="020B0800000000000000" pitchFamily="34" charset="-128"/>
                <a:ea typeface="ヒラギノ角ゴ StdN W8" panose="020B0800000000000000" pitchFamily="34" charset="-128"/>
                <a:cs typeface="Meiryo"/>
                <a:sym typeface="Meiryo"/>
              </a:rPr>
              <a:t>採用選考</a:t>
            </a:r>
            <a:r>
              <a:rPr lang="ja-JP" altLang="en-US" sz="5800" b="1" spc="600" dirty="0">
                <a:solidFill>
                  <a:srgbClr val="4472C4"/>
                </a:solidFill>
                <a:latin typeface="ヒラギノ角ゴ StdN W8" panose="020B0800000000000000" pitchFamily="34" charset="-128"/>
                <a:ea typeface="ヒラギノ角ゴ StdN W8" panose="020B0800000000000000" pitchFamily="34" charset="-128"/>
                <a:cs typeface="Meiryo"/>
                <a:sym typeface="Meiryo"/>
              </a:rPr>
              <a:t>時</a:t>
            </a:r>
            <a:endParaRPr lang="en-US" altLang="ja-JP" sz="5800" b="1" spc="600" dirty="0">
              <a:solidFill>
                <a:srgbClr val="4472C4"/>
              </a:solidFill>
              <a:latin typeface="ヒラギノ角ゴ StdN W8" panose="020B0800000000000000" pitchFamily="34" charset="-128"/>
              <a:ea typeface="ヒラギノ角ゴ StdN W8" panose="020B0800000000000000" pitchFamily="34" charset="-128"/>
              <a:cs typeface="Meiryo"/>
              <a:sym typeface="Meiryo"/>
            </a:endParaRPr>
          </a:p>
        </p:txBody>
      </p:sp>
      <p:grpSp>
        <p:nvGrpSpPr>
          <p:cNvPr id="86" name="Google Shape;86;p1"/>
          <p:cNvGrpSpPr/>
          <p:nvPr/>
        </p:nvGrpSpPr>
        <p:grpSpPr>
          <a:xfrm rot="5400000">
            <a:off x="5988903" y="1033578"/>
            <a:ext cx="1357194" cy="381001"/>
            <a:chOff x="0" y="0"/>
            <a:chExt cx="2726966" cy="5143500"/>
          </a:xfrm>
        </p:grpSpPr>
        <p:sp>
          <p:nvSpPr>
            <p:cNvPr id="87" name="Google Shape;87;p1"/>
            <p:cNvSpPr/>
            <p:nvPr/>
          </p:nvSpPr>
          <p:spPr>
            <a:xfrm>
              <a:off x="0" y="0"/>
              <a:ext cx="178568" cy="5143500"/>
            </a:xfrm>
            <a:prstGeom prst="rect">
              <a:avLst/>
            </a:prstGeom>
            <a:solidFill>
              <a:srgbClr val="DD4968">
                <a:alpha val="68235"/>
              </a:srgbClr>
            </a:solidFill>
            <a:ln>
              <a:noFill/>
            </a:ln>
          </p:spPr>
          <p:txBody>
            <a:bodyPr spcFirstLastPara="1" wrap="square" lIns="91425" tIns="45700" rIns="91425" bIns="45700" anchor="ctr" anchorCtr="0">
              <a:noAutofit/>
            </a:bodyPr>
            <a:lstStyle/>
            <a:p>
              <a:pPr algn="ctr">
                <a:buClr>
                  <a:srgbClr val="000000"/>
                </a:buClr>
                <a:buSzPts val="1800"/>
              </a:pPr>
              <a:endParaRPr>
                <a:solidFill>
                  <a:schemeClr val="lt1"/>
                </a:solidFill>
                <a:latin typeface="Calibri"/>
                <a:ea typeface="Calibri"/>
                <a:cs typeface="Calibri"/>
                <a:sym typeface="Calibri"/>
              </a:endParaRPr>
            </a:p>
          </p:txBody>
        </p:sp>
        <p:sp>
          <p:nvSpPr>
            <p:cNvPr id="88" name="Google Shape;88;p1"/>
            <p:cNvSpPr/>
            <p:nvPr/>
          </p:nvSpPr>
          <p:spPr>
            <a:xfrm>
              <a:off x="424733" y="0"/>
              <a:ext cx="178568" cy="5143500"/>
            </a:xfrm>
            <a:prstGeom prst="rect">
              <a:avLst/>
            </a:prstGeom>
            <a:solidFill>
              <a:srgbClr val="FD9A69">
                <a:alpha val="68235"/>
              </a:srgbClr>
            </a:solidFill>
            <a:ln>
              <a:noFill/>
            </a:ln>
          </p:spPr>
          <p:txBody>
            <a:bodyPr spcFirstLastPara="1" wrap="square" lIns="91425" tIns="45700" rIns="91425" bIns="45700" anchor="ctr" anchorCtr="0">
              <a:noAutofit/>
            </a:bodyPr>
            <a:lstStyle/>
            <a:p>
              <a:pPr algn="ctr">
                <a:buClr>
                  <a:srgbClr val="000000"/>
                </a:buClr>
                <a:buSzPts val="1800"/>
              </a:pPr>
              <a:endParaRPr>
                <a:solidFill>
                  <a:schemeClr val="lt1"/>
                </a:solidFill>
                <a:latin typeface="Calibri"/>
                <a:ea typeface="Calibri"/>
                <a:cs typeface="Calibri"/>
                <a:sym typeface="Calibri"/>
              </a:endParaRPr>
            </a:p>
          </p:txBody>
        </p:sp>
        <p:sp>
          <p:nvSpPr>
            <p:cNvPr id="89" name="Google Shape;89;p1"/>
            <p:cNvSpPr/>
            <p:nvPr/>
          </p:nvSpPr>
          <p:spPr>
            <a:xfrm>
              <a:off x="849466" y="0"/>
              <a:ext cx="178568" cy="5143500"/>
            </a:xfrm>
            <a:prstGeom prst="rect">
              <a:avLst/>
            </a:prstGeom>
            <a:solidFill>
              <a:srgbClr val="F9EB6B"/>
            </a:solidFill>
            <a:ln>
              <a:noFill/>
            </a:ln>
          </p:spPr>
          <p:txBody>
            <a:bodyPr spcFirstLastPara="1" wrap="square" lIns="91425" tIns="45700" rIns="91425" bIns="45700" anchor="ctr" anchorCtr="0">
              <a:noAutofit/>
            </a:bodyPr>
            <a:lstStyle/>
            <a:p>
              <a:pPr algn="ctr">
                <a:buClr>
                  <a:srgbClr val="000000"/>
                </a:buClr>
                <a:buSzPts val="1800"/>
              </a:pPr>
              <a:endParaRPr>
                <a:solidFill>
                  <a:schemeClr val="lt1"/>
                </a:solidFill>
                <a:latin typeface="Calibri"/>
                <a:ea typeface="Calibri"/>
                <a:cs typeface="Calibri"/>
                <a:sym typeface="Calibri"/>
              </a:endParaRPr>
            </a:p>
          </p:txBody>
        </p:sp>
        <p:sp>
          <p:nvSpPr>
            <p:cNvPr id="90" name="Google Shape;90;p1"/>
            <p:cNvSpPr/>
            <p:nvPr/>
          </p:nvSpPr>
          <p:spPr>
            <a:xfrm>
              <a:off x="1274199" y="0"/>
              <a:ext cx="178568" cy="5143500"/>
            </a:xfrm>
            <a:prstGeom prst="rect">
              <a:avLst/>
            </a:prstGeom>
            <a:solidFill>
              <a:srgbClr val="9FD9B8"/>
            </a:solidFill>
            <a:ln>
              <a:noFill/>
            </a:ln>
          </p:spPr>
          <p:txBody>
            <a:bodyPr spcFirstLastPara="1" wrap="square" lIns="91425" tIns="45700" rIns="91425" bIns="45700" anchor="ctr" anchorCtr="0">
              <a:noAutofit/>
            </a:bodyPr>
            <a:lstStyle/>
            <a:p>
              <a:pPr algn="ctr">
                <a:buClr>
                  <a:srgbClr val="000000"/>
                </a:buClr>
                <a:buSzPts val="1800"/>
              </a:pPr>
              <a:endParaRPr>
                <a:solidFill>
                  <a:schemeClr val="lt1"/>
                </a:solidFill>
                <a:latin typeface="Calibri"/>
                <a:ea typeface="Calibri"/>
                <a:cs typeface="Calibri"/>
                <a:sym typeface="Calibri"/>
              </a:endParaRPr>
            </a:p>
          </p:txBody>
        </p:sp>
        <p:sp>
          <p:nvSpPr>
            <p:cNvPr id="91" name="Google Shape;91;p1"/>
            <p:cNvSpPr/>
            <p:nvPr/>
          </p:nvSpPr>
          <p:spPr>
            <a:xfrm>
              <a:off x="1698932" y="0"/>
              <a:ext cx="178568" cy="5143500"/>
            </a:xfrm>
            <a:prstGeom prst="rect">
              <a:avLst/>
            </a:prstGeom>
            <a:solidFill>
              <a:srgbClr val="31A2C2">
                <a:alpha val="68235"/>
              </a:srgbClr>
            </a:solidFill>
            <a:ln>
              <a:noFill/>
            </a:ln>
          </p:spPr>
          <p:txBody>
            <a:bodyPr spcFirstLastPara="1" wrap="square" lIns="91425" tIns="45700" rIns="91425" bIns="45700" anchor="ctr" anchorCtr="0">
              <a:noAutofit/>
            </a:bodyPr>
            <a:lstStyle/>
            <a:p>
              <a:pPr algn="ctr">
                <a:buClr>
                  <a:srgbClr val="000000"/>
                </a:buClr>
                <a:buSzPts val="1800"/>
              </a:pPr>
              <a:endParaRPr>
                <a:solidFill>
                  <a:schemeClr val="lt1"/>
                </a:solidFill>
                <a:latin typeface="Calibri"/>
                <a:ea typeface="Calibri"/>
                <a:cs typeface="Calibri"/>
                <a:sym typeface="Calibri"/>
              </a:endParaRPr>
            </a:p>
          </p:txBody>
        </p:sp>
        <p:sp>
          <p:nvSpPr>
            <p:cNvPr id="92" name="Google Shape;92;p1"/>
            <p:cNvSpPr/>
            <p:nvPr/>
          </p:nvSpPr>
          <p:spPr>
            <a:xfrm>
              <a:off x="2123665" y="0"/>
              <a:ext cx="178568" cy="5143500"/>
            </a:xfrm>
            <a:prstGeom prst="rect">
              <a:avLst/>
            </a:prstGeom>
            <a:solidFill>
              <a:srgbClr val="2359A6">
                <a:alpha val="68235"/>
              </a:srgbClr>
            </a:solidFill>
            <a:ln>
              <a:noFill/>
            </a:ln>
          </p:spPr>
          <p:txBody>
            <a:bodyPr spcFirstLastPara="1" wrap="square" lIns="91425" tIns="45700" rIns="91425" bIns="45700" anchor="ctr" anchorCtr="0">
              <a:noAutofit/>
            </a:bodyPr>
            <a:lstStyle/>
            <a:p>
              <a:pPr algn="ctr">
                <a:buClr>
                  <a:srgbClr val="000000"/>
                </a:buClr>
                <a:buSzPts val="1800"/>
              </a:pPr>
              <a:endParaRPr>
                <a:solidFill>
                  <a:schemeClr val="lt1"/>
                </a:solidFill>
                <a:latin typeface="Calibri"/>
                <a:ea typeface="Calibri"/>
                <a:cs typeface="Calibri"/>
                <a:sym typeface="Calibri"/>
              </a:endParaRPr>
            </a:p>
          </p:txBody>
        </p:sp>
        <p:sp>
          <p:nvSpPr>
            <p:cNvPr id="93" name="Google Shape;93;p1"/>
            <p:cNvSpPr/>
            <p:nvPr/>
          </p:nvSpPr>
          <p:spPr>
            <a:xfrm>
              <a:off x="2548398" y="0"/>
              <a:ext cx="178568" cy="5143500"/>
            </a:xfrm>
            <a:prstGeom prst="rect">
              <a:avLst/>
            </a:prstGeom>
            <a:solidFill>
              <a:srgbClr val="7D2382">
                <a:alpha val="68235"/>
              </a:srgbClr>
            </a:solidFill>
            <a:ln>
              <a:noFill/>
            </a:ln>
          </p:spPr>
          <p:txBody>
            <a:bodyPr spcFirstLastPara="1" wrap="square" lIns="91425" tIns="45700" rIns="91425" bIns="45700" anchor="ctr" anchorCtr="0">
              <a:noAutofit/>
            </a:bodyPr>
            <a:lstStyle/>
            <a:p>
              <a:pPr algn="ctr">
                <a:buClr>
                  <a:srgbClr val="000000"/>
                </a:buClr>
                <a:buSzPts val="1800"/>
              </a:pPr>
              <a:endParaRPr>
                <a:solidFill>
                  <a:schemeClr val="lt1"/>
                </a:solidFill>
                <a:latin typeface="Calibri"/>
                <a:ea typeface="Calibri"/>
                <a:cs typeface="Calibri"/>
                <a:sym typeface="Calibri"/>
              </a:endParaRPr>
            </a:p>
          </p:txBody>
        </p:sp>
      </p:grpSp>
      <p:sp>
        <p:nvSpPr>
          <p:cNvPr id="94" name="Google Shape;94;p1"/>
          <p:cNvSpPr txBox="1"/>
          <p:nvPr/>
        </p:nvSpPr>
        <p:spPr>
          <a:xfrm>
            <a:off x="1105287" y="9073066"/>
            <a:ext cx="4647426" cy="441896"/>
          </a:xfrm>
          <a:prstGeom prst="rect">
            <a:avLst/>
          </a:prstGeom>
          <a:noFill/>
          <a:ln>
            <a:noFill/>
          </a:ln>
        </p:spPr>
        <p:txBody>
          <a:bodyPr spcFirstLastPara="1" wrap="square" lIns="68575" tIns="34275" rIns="68575" bIns="34275" anchor="ctr" anchorCtr="0">
            <a:noAutofit/>
          </a:bodyPr>
          <a:lstStyle/>
          <a:p>
            <a:pPr algn="ctr"/>
            <a:r>
              <a:rPr lang="en-US" altLang="ja-JP" dirty="0">
                <a:solidFill>
                  <a:schemeClr val="tx1">
                    <a:lumMod val="85000"/>
                    <a:lumOff val="15000"/>
                  </a:schemeClr>
                </a:solidFill>
                <a:latin typeface="Segoe UI" panose="020B0502040204020203" pitchFamily="34" charset="0"/>
                <a:ea typeface="Noto Sans JP"/>
                <a:cs typeface="Segoe UI" panose="020B0502040204020203" pitchFamily="34" charset="0"/>
                <a:sym typeface="Noto Sans JP"/>
              </a:rPr>
              <a:t>2023 Every Inc. All Rights</a:t>
            </a:r>
            <a:r>
              <a:rPr lang="ja-JP" altLang="en-US" dirty="0">
                <a:solidFill>
                  <a:schemeClr val="tx1">
                    <a:lumMod val="85000"/>
                    <a:lumOff val="15000"/>
                  </a:schemeClr>
                </a:solidFill>
                <a:latin typeface="Segoe UI" panose="020B0502040204020203" pitchFamily="34" charset="0"/>
                <a:ea typeface="Noto Sans JP"/>
                <a:cs typeface="Segoe UI" panose="020B0502040204020203" pitchFamily="34" charset="0"/>
                <a:sym typeface="Noto Sans JP"/>
              </a:rPr>
              <a:t> </a:t>
            </a:r>
            <a:r>
              <a:rPr lang="en-US" altLang="ja-JP" dirty="0">
                <a:solidFill>
                  <a:schemeClr val="tx1">
                    <a:lumMod val="85000"/>
                    <a:lumOff val="15000"/>
                  </a:schemeClr>
                </a:solidFill>
                <a:latin typeface="Segoe UI" panose="020B0502040204020203" pitchFamily="34" charset="0"/>
                <a:ea typeface="Noto Sans JP"/>
                <a:cs typeface="Segoe UI" panose="020B0502040204020203" pitchFamily="34" charset="0"/>
                <a:sym typeface="Noto Sans JP"/>
              </a:rPr>
              <a:t>Reserved</a:t>
            </a:r>
            <a:endParaRPr sz="1200" dirty="0">
              <a:solidFill>
                <a:schemeClr val="tx1">
                  <a:lumMod val="85000"/>
                  <a:lumOff val="15000"/>
                </a:schemeClr>
              </a:solidFill>
              <a:latin typeface="Segoe UI" panose="020B0502040204020203" pitchFamily="34" charset="0"/>
              <a:ea typeface="游ゴシック" panose="020B0400000000000000" pitchFamily="50" charset="-128"/>
              <a:cs typeface="Segoe UI" panose="020B0502040204020203" pitchFamily="34" charset="0"/>
            </a:endParaRPr>
          </a:p>
        </p:txBody>
      </p:sp>
      <p:sp>
        <p:nvSpPr>
          <p:cNvPr id="95" name="Google Shape;95;p1"/>
          <p:cNvSpPr txBox="1"/>
          <p:nvPr/>
        </p:nvSpPr>
        <p:spPr>
          <a:xfrm>
            <a:off x="1961998" y="8388411"/>
            <a:ext cx="2651874" cy="461624"/>
          </a:xfrm>
          <a:prstGeom prst="rect">
            <a:avLst/>
          </a:prstGeom>
          <a:noFill/>
          <a:ln>
            <a:noFill/>
          </a:ln>
        </p:spPr>
        <p:txBody>
          <a:bodyPr spcFirstLastPara="1" wrap="square" lIns="91425" tIns="45700" rIns="91425" bIns="45700" anchor="t" anchorCtr="0">
            <a:spAutoFit/>
          </a:bodyPr>
          <a:lstStyle/>
          <a:p>
            <a:pPr algn="ctr"/>
            <a:r>
              <a:rPr lang="ja-JP" altLang="en-US" sz="2000" b="1" dirty="0">
                <a:latin typeface="游ゴシック" panose="020B0400000000000000" pitchFamily="50" charset="-128"/>
                <a:ea typeface="游ゴシック" panose="020B0400000000000000" pitchFamily="50" charset="-128"/>
                <a:cs typeface="Noto Sans JP"/>
                <a:sym typeface="Noto Sans JP"/>
              </a:rPr>
              <a:t>株式会社</a:t>
            </a:r>
            <a:r>
              <a:rPr lang="en-US" altLang="ja-JP" sz="2400" b="1" dirty="0">
                <a:latin typeface="游ゴシック" panose="020B0400000000000000" pitchFamily="50" charset="-128"/>
                <a:ea typeface="游ゴシック" panose="020B0400000000000000" pitchFamily="50" charset="-128"/>
                <a:cs typeface="Noto Sans JP"/>
                <a:sym typeface="Noto Sans JP"/>
              </a:rPr>
              <a:t>Every</a:t>
            </a:r>
            <a:endParaRPr sz="2400" b="1" dirty="0">
              <a:latin typeface="游ゴシック" panose="020B0400000000000000" pitchFamily="50" charset="-128"/>
              <a:ea typeface="游ゴシック" panose="020B0400000000000000" pitchFamily="50" charset="-128"/>
              <a:cs typeface="Noto Sans JP"/>
              <a:sym typeface="Noto Sans JP"/>
            </a:endParaRPr>
          </a:p>
        </p:txBody>
      </p:sp>
      <p:sp>
        <p:nvSpPr>
          <p:cNvPr id="3" name="テキスト ボックス 2">
            <a:extLst>
              <a:ext uri="{FF2B5EF4-FFF2-40B4-BE49-F238E27FC236}">
                <a16:creationId xmlns:a16="http://schemas.microsoft.com/office/drawing/2014/main" id="{E6D47868-C0E3-68C4-3183-E7FBB349F2F5}"/>
              </a:ext>
            </a:extLst>
          </p:cNvPr>
          <p:cNvSpPr txBox="1"/>
          <p:nvPr/>
        </p:nvSpPr>
        <p:spPr>
          <a:xfrm>
            <a:off x="5076994" y="2054560"/>
            <a:ext cx="736092" cy="646331"/>
          </a:xfrm>
          <a:prstGeom prst="rect">
            <a:avLst/>
          </a:prstGeom>
          <a:noFill/>
        </p:spPr>
        <p:txBody>
          <a:bodyPr wrap="square">
            <a:spAutoFit/>
          </a:bodyPr>
          <a:lstStyle/>
          <a:p>
            <a:pPr algn="ctr">
              <a:buClr>
                <a:srgbClr val="000000"/>
              </a:buClr>
              <a:buSzPts val="2400"/>
            </a:pPr>
            <a:r>
              <a:rPr lang="ja-JP" altLang="en-US" sz="3600" b="1" spc="600" dirty="0">
                <a:solidFill>
                  <a:schemeClr val="dk1"/>
                </a:solidFill>
                <a:latin typeface="ヒラギノ角ゴ StdN W8" panose="020B0800000000000000" pitchFamily="34" charset="-128"/>
                <a:ea typeface="ヒラギノ角ゴ StdN W8" panose="020B0800000000000000" pitchFamily="34" charset="-128"/>
                <a:cs typeface="Meiryo"/>
                <a:sym typeface="Meiryo"/>
              </a:rPr>
              <a:t>の</a:t>
            </a:r>
          </a:p>
        </p:txBody>
      </p:sp>
      <p:sp>
        <p:nvSpPr>
          <p:cNvPr id="5" name="テキスト ボックス 4">
            <a:extLst>
              <a:ext uri="{FF2B5EF4-FFF2-40B4-BE49-F238E27FC236}">
                <a16:creationId xmlns:a16="http://schemas.microsoft.com/office/drawing/2014/main" id="{2C99F1AF-C0C7-3A3F-A603-86B3E7F4142F}"/>
              </a:ext>
            </a:extLst>
          </p:cNvPr>
          <p:cNvSpPr txBox="1"/>
          <p:nvPr/>
        </p:nvSpPr>
        <p:spPr>
          <a:xfrm>
            <a:off x="-235600" y="2795243"/>
            <a:ext cx="7291683" cy="1015663"/>
          </a:xfrm>
          <a:prstGeom prst="rect">
            <a:avLst/>
          </a:prstGeom>
          <a:noFill/>
        </p:spPr>
        <p:txBody>
          <a:bodyPr wrap="square">
            <a:spAutoFit/>
          </a:bodyPr>
          <a:lstStyle/>
          <a:p>
            <a:pPr algn="ctr">
              <a:buClr>
                <a:srgbClr val="000000"/>
              </a:buClr>
              <a:buSzPts val="2400"/>
            </a:pPr>
            <a:r>
              <a:rPr lang="ja-JP" altLang="en-US" sz="6000" b="1" spc="600" dirty="0">
                <a:solidFill>
                  <a:srgbClr val="4472C4"/>
                </a:solidFill>
                <a:latin typeface="ヒラギノ角ゴ StdN W8" panose="020B0800000000000000" pitchFamily="34" charset="-128"/>
                <a:ea typeface="ヒラギノ角ゴ StdN W8" panose="020B0800000000000000" pitchFamily="34" charset="-128"/>
                <a:cs typeface="Meiryo"/>
                <a:sym typeface="Meiryo"/>
              </a:rPr>
              <a:t>健康状態</a:t>
            </a:r>
            <a:r>
              <a:rPr lang="ja-JP" altLang="en-US" sz="5800" b="1" spc="600" dirty="0">
                <a:solidFill>
                  <a:srgbClr val="4472C4"/>
                </a:solidFill>
                <a:latin typeface="ヒラギノ角ゴ StdN W8" panose="020B0800000000000000" pitchFamily="34" charset="-128"/>
                <a:ea typeface="ヒラギノ角ゴ StdN W8" panose="020B0800000000000000" pitchFamily="34" charset="-128"/>
                <a:cs typeface="Meiryo"/>
                <a:sym typeface="Meiryo"/>
              </a:rPr>
              <a:t>確認</a:t>
            </a:r>
          </a:p>
        </p:txBody>
      </p:sp>
      <p:sp>
        <p:nvSpPr>
          <p:cNvPr id="7" name="テキスト ボックス 6">
            <a:extLst>
              <a:ext uri="{FF2B5EF4-FFF2-40B4-BE49-F238E27FC236}">
                <a16:creationId xmlns:a16="http://schemas.microsoft.com/office/drawing/2014/main" id="{9208D8D4-2C67-E25B-CAC5-7EB90222407C}"/>
              </a:ext>
            </a:extLst>
          </p:cNvPr>
          <p:cNvSpPr txBox="1"/>
          <p:nvPr/>
        </p:nvSpPr>
        <p:spPr>
          <a:xfrm>
            <a:off x="530018" y="6925392"/>
            <a:ext cx="2556000" cy="612000"/>
          </a:xfrm>
          <a:prstGeom prst="roundRect">
            <a:avLst>
              <a:gd name="adj" fmla="val 50000"/>
            </a:avLst>
          </a:prstGeom>
          <a:solidFill>
            <a:srgbClr val="4472C4"/>
          </a:solidFill>
          <a:effectLst>
            <a:outerShdw blurRad="50800" dist="38100" dir="2700000" algn="tl" rotWithShape="0">
              <a:prstClr val="black">
                <a:alpha val="40000"/>
              </a:prstClr>
            </a:outerShdw>
          </a:effectLst>
        </p:spPr>
        <p:txBody>
          <a:bodyPr wrap="square" lIns="0" tIns="72000" rIns="0" bIns="0" anchor="ctr">
            <a:noAutofit/>
          </a:bodyPr>
          <a:lstStyle/>
          <a:p>
            <a:pPr algn="ctr">
              <a:buClr>
                <a:srgbClr val="000000"/>
              </a:buClr>
              <a:buSzPts val="2400"/>
            </a:pPr>
            <a:r>
              <a:rPr lang="ja-JP" altLang="en-US" sz="3600" b="1" spc="600" dirty="0">
                <a:solidFill>
                  <a:schemeClr val="bg1"/>
                </a:solidFill>
                <a:latin typeface="ヒラギノ角ゴ StdN W8" panose="020B0800000000000000" pitchFamily="34" charset="-128"/>
                <a:ea typeface="ヒラギノ角ゴ StdN W8" panose="020B0800000000000000" pitchFamily="34" charset="-128"/>
                <a:cs typeface="Meiryo"/>
                <a:sym typeface="Meiryo"/>
              </a:rPr>
              <a:t>注意点</a:t>
            </a:r>
          </a:p>
        </p:txBody>
      </p:sp>
      <p:sp>
        <p:nvSpPr>
          <p:cNvPr id="9" name="テキスト ボックス 8">
            <a:extLst>
              <a:ext uri="{FF2B5EF4-FFF2-40B4-BE49-F238E27FC236}">
                <a16:creationId xmlns:a16="http://schemas.microsoft.com/office/drawing/2014/main" id="{85B5DD86-F645-377B-BA41-DAF9BC002003}"/>
              </a:ext>
            </a:extLst>
          </p:cNvPr>
          <p:cNvSpPr txBox="1"/>
          <p:nvPr/>
        </p:nvSpPr>
        <p:spPr>
          <a:xfrm>
            <a:off x="2356459" y="158262"/>
            <a:ext cx="2256030" cy="461665"/>
          </a:xfrm>
          <a:prstGeom prst="rect">
            <a:avLst/>
          </a:prstGeom>
          <a:noFill/>
        </p:spPr>
        <p:txBody>
          <a:bodyPr wrap="square">
            <a:spAutoFit/>
          </a:bodyPr>
          <a:lstStyle/>
          <a:p>
            <a:pPr algn="ctr">
              <a:buClr>
                <a:srgbClr val="000000"/>
              </a:buClr>
              <a:buSzPts val="2400"/>
            </a:pPr>
            <a:r>
              <a:rPr lang="ja-JP" altLang="en-US" sz="2400" dirty="0">
                <a:solidFill>
                  <a:schemeClr val="bg1"/>
                </a:solidFill>
                <a:latin typeface="ヒラギノ角ゴ StdN W8" panose="020B0800000000000000" pitchFamily="34" charset="-128"/>
                <a:ea typeface="ヒラギノ角ゴ StdN W8" panose="020B0800000000000000" pitchFamily="34" charset="-128"/>
                <a:cs typeface="Meiryo"/>
                <a:sym typeface="Meiryo"/>
              </a:rPr>
              <a:t>質問票あり</a:t>
            </a:r>
          </a:p>
        </p:txBody>
      </p:sp>
      <p:pic>
        <p:nvPicPr>
          <p:cNvPr id="17" name="グラフィックス 16" descr="拡大鏡 単色塗りつぶし">
            <a:extLst>
              <a:ext uri="{FF2B5EF4-FFF2-40B4-BE49-F238E27FC236}">
                <a16:creationId xmlns:a16="http://schemas.microsoft.com/office/drawing/2014/main" id="{C35BE2A9-C8C5-78DB-B8E2-92AF88139AD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287936" y="4563665"/>
            <a:ext cx="2157105" cy="2157105"/>
          </a:xfrm>
          <a:prstGeom prst="rect">
            <a:avLst/>
          </a:prstGeom>
          <a:effectLst>
            <a:outerShdw blurRad="50800" dist="38100" dir="2700000" algn="tl" rotWithShape="0">
              <a:prstClr val="black">
                <a:alpha val="40000"/>
              </a:prstClr>
            </a:outerShdw>
          </a:effectLst>
        </p:spPr>
      </p:pic>
      <p:sp>
        <p:nvSpPr>
          <p:cNvPr id="23" name="テキスト ボックス 22">
            <a:extLst>
              <a:ext uri="{FF2B5EF4-FFF2-40B4-BE49-F238E27FC236}">
                <a16:creationId xmlns:a16="http://schemas.microsoft.com/office/drawing/2014/main" id="{372A8BE9-F83C-F6B8-EAC8-2876CCCC13D0}"/>
              </a:ext>
            </a:extLst>
          </p:cNvPr>
          <p:cNvSpPr txBox="1"/>
          <p:nvPr/>
        </p:nvSpPr>
        <p:spPr>
          <a:xfrm>
            <a:off x="3673318" y="6909473"/>
            <a:ext cx="2556000" cy="612000"/>
          </a:xfrm>
          <a:prstGeom prst="roundRect">
            <a:avLst>
              <a:gd name="adj" fmla="val 50000"/>
            </a:avLst>
          </a:prstGeom>
          <a:solidFill>
            <a:srgbClr val="4472C4"/>
          </a:solidFill>
          <a:effectLst>
            <a:outerShdw blurRad="50800" dist="38100" dir="2700000" algn="tl" rotWithShape="0">
              <a:prstClr val="black">
                <a:alpha val="40000"/>
              </a:prstClr>
            </a:outerShdw>
          </a:effectLst>
        </p:spPr>
        <p:txBody>
          <a:bodyPr wrap="square" lIns="0" tIns="72000" rIns="0" bIns="0" anchor="ctr">
            <a:noAutofit/>
          </a:bodyPr>
          <a:lstStyle/>
          <a:p>
            <a:pPr algn="ctr">
              <a:buClr>
                <a:srgbClr val="000000"/>
              </a:buClr>
              <a:buSzPts val="2400"/>
            </a:pPr>
            <a:r>
              <a:rPr lang="ja-JP" altLang="en-US" sz="3600" b="1" spc="600" dirty="0">
                <a:solidFill>
                  <a:schemeClr val="bg1"/>
                </a:solidFill>
                <a:latin typeface="ヒラギノ角ゴ StdN W8" panose="020B0800000000000000" pitchFamily="34" charset="-128"/>
                <a:ea typeface="ヒラギノ角ゴ StdN W8" panose="020B0800000000000000" pitchFamily="34" charset="-128"/>
                <a:cs typeface="Meiryo"/>
                <a:sym typeface="Meiryo"/>
              </a:rPr>
              <a:t>対応方法</a:t>
            </a:r>
          </a:p>
        </p:txBody>
      </p:sp>
      <p:sp>
        <p:nvSpPr>
          <p:cNvPr id="25" name="テキスト ボックス 24">
            <a:extLst>
              <a:ext uri="{FF2B5EF4-FFF2-40B4-BE49-F238E27FC236}">
                <a16:creationId xmlns:a16="http://schemas.microsoft.com/office/drawing/2014/main" id="{E8E3A344-935F-4384-3024-14288E090F44}"/>
              </a:ext>
            </a:extLst>
          </p:cNvPr>
          <p:cNvSpPr txBox="1"/>
          <p:nvPr/>
        </p:nvSpPr>
        <p:spPr>
          <a:xfrm>
            <a:off x="3067730" y="6953179"/>
            <a:ext cx="416744" cy="584775"/>
          </a:xfrm>
          <a:prstGeom prst="rect">
            <a:avLst/>
          </a:prstGeom>
          <a:noFill/>
        </p:spPr>
        <p:txBody>
          <a:bodyPr wrap="square">
            <a:spAutoFit/>
          </a:bodyPr>
          <a:lstStyle/>
          <a:p>
            <a:r>
              <a:rPr lang="ja-JP" altLang="en-US" sz="3200" b="1" spc="600" dirty="0">
                <a:latin typeface="ヒラギノ角ゴ StdN W8" panose="020B0800000000000000" pitchFamily="34" charset="-128"/>
                <a:ea typeface="ヒラギノ角ゴ StdN W8" panose="020B0800000000000000" pitchFamily="34" charset="-128"/>
                <a:cs typeface="Meiryo"/>
                <a:sym typeface="Meiryo"/>
              </a:rPr>
              <a:t>と</a:t>
            </a:r>
            <a:endParaRPr lang="ja-JP" altLang="en-US" sz="4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01"/>
        <p:cNvGrpSpPr/>
        <p:nvPr/>
      </p:nvGrpSpPr>
      <p:grpSpPr>
        <a:xfrm>
          <a:off x="0" y="0"/>
          <a:ext cx="0" cy="0"/>
          <a:chOff x="0" y="0"/>
          <a:chExt cx="0" cy="0"/>
        </a:xfrm>
      </p:grpSpPr>
      <p:sp>
        <p:nvSpPr>
          <p:cNvPr id="313" name="Google Shape;313;p19"/>
          <p:cNvSpPr txBox="1"/>
          <p:nvPr/>
        </p:nvSpPr>
        <p:spPr>
          <a:xfrm>
            <a:off x="581210" y="1103827"/>
            <a:ext cx="5099700" cy="246181"/>
          </a:xfrm>
          <a:prstGeom prst="rect">
            <a:avLst/>
          </a:prstGeom>
          <a:noFill/>
          <a:ln>
            <a:noFill/>
          </a:ln>
        </p:spPr>
        <p:txBody>
          <a:bodyPr spcFirstLastPara="1" wrap="square" lIns="91425" tIns="45700" rIns="91425" bIns="45700" anchor="t" anchorCtr="0">
            <a:spAutoFit/>
          </a:bodyPr>
          <a:lstStyle/>
          <a:p>
            <a:pPr>
              <a:buClr>
                <a:srgbClr val="000000"/>
              </a:buClr>
              <a:buSzPts val="1000"/>
            </a:pPr>
            <a:r>
              <a:rPr lang="en-US" altLang="ja-JP" sz="1000" dirty="0">
                <a:solidFill>
                  <a:schemeClr val="dk1"/>
                </a:solidFill>
                <a:latin typeface="游ゴシック" panose="020B0400000000000000" pitchFamily="50" charset="-128"/>
                <a:ea typeface="游ゴシック" panose="020B0400000000000000" pitchFamily="50" charset="-128"/>
                <a:sym typeface="Arial"/>
              </a:rPr>
              <a:t>Q4.</a:t>
            </a:r>
            <a:r>
              <a:rPr lang="ja-JP" altLang="en-US" sz="1000" dirty="0">
                <a:solidFill>
                  <a:schemeClr val="dk1"/>
                </a:solidFill>
                <a:latin typeface="游ゴシック" panose="020B0400000000000000" pitchFamily="50" charset="-128"/>
                <a:ea typeface="游ゴシック" panose="020B0400000000000000" pitchFamily="50" charset="-128"/>
                <a:sym typeface="Arial"/>
              </a:rPr>
              <a:t>　現在服薬している薬はありますか？ </a:t>
            </a:r>
            <a:endParaRPr sz="1400" dirty="0">
              <a:solidFill>
                <a:srgbClr val="000000"/>
              </a:solidFill>
              <a:latin typeface="游ゴシック" panose="020B0400000000000000" pitchFamily="50" charset="-128"/>
              <a:ea typeface="游ゴシック" panose="020B0400000000000000" pitchFamily="50" charset="-128"/>
              <a:sym typeface="Arial"/>
            </a:endParaRPr>
          </a:p>
        </p:txBody>
      </p:sp>
      <p:sp>
        <p:nvSpPr>
          <p:cNvPr id="314" name="Google Shape;314;p19"/>
          <p:cNvSpPr txBox="1"/>
          <p:nvPr/>
        </p:nvSpPr>
        <p:spPr>
          <a:xfrm>
            <a:off x="957905" y="1484340"/>
            <a:ext cx="4672800" cy="261570"/>
          </a:xfrm>
          <a:prstGeom prst="rect">
            <a:avLst/>
          </a:prstGeom>
          <a:noFill/>
          <a:ln>
            <a:noFill/>
          </a:ln>
        </p:spPr>
        <p:txBody>
          <a:bodyPr spcFirstLastPara="1" wrap="square" lIns="91425" tIns="45700" rIns="91425" bIns="45700" anchor="t" anchorCtr="0">
            <a:spAutoFit/>
          </a:bodyPr>
          <a:lstStyle/>
          <a:p>
            <a:pPr>
              <a:buClr>
                <a:srgbClr val="000000"/>
              </a:buClr>
              <a:buSzPts val="1050"/>
            </a:pPr>
            <a:r>
              <a:rPr lang="ja-JP" altLang="en-US" sz="1050" dirty="0">
                <a:solidFill>
                  <a:schemeClr val="dk1"/>
                </a:solidFill>
                <a:latin typeface="游ゴシック" panose="020B0400000000000000" pitchFamily="50" charset="-128"/>
                <a:ea typeface="游ゴシック" panose="020B0400000000000000" pitchFamily="50" charset="-128"/>
                <a:sym typeface="Arial"/>
              </a:rPr>
              <a:t>□　はい　　　□　いいえ　　　□　答えたくない</a:t>
            </a:r>
            <a:endParaRPr sz="1400" dirty="0">
              <a:solidFill>
                <a:srgbClr val="000000"/>
              </a:solidFill>
              <a:latin typeface="游ゴシック" panose="020B0400000000000000" pitchFamily="50" charset="-128"/>
              <a:ea typeface="游ゴシック" panose="020B0400000000000000" pitchFamily="50" charset="-128"/>
              <a:sym typeface="Arial"/>
            </a:endParaRPr>
          </a:p>
        </p:txBody>
      </p:sp>
      <p:sp>
        <p:nvSpPr>
          <p:cNvPr id="315" name="Google Shape;315;p19"/>
          <p:cNvSpPr txBox="1"/>
          <p:nvPr/>
        </p:nvSpPr>
        <p:spPr>
          <a:xfrm>
            <a:off x="579599" y="1928976"/>
            <a:ext cx="5474972" cy="246181"/>
          </a:xfrm>
          <a:prstGeom prst="rect">
            <a:avLst/>
          </a:prstGeom>
          <a:noFill/>
          <a:ln>
            <a:noFill/>
          </a:ln>
        </p:spPr>
        <p:txBody>
          <a:bodyPr spcFirstLastPara="1" wrap="square" lIns="91425" tIns="45700" rIns="91425" bIns="45700" anchor="t" anchorCtr="0">
            <a:spAutoFit/>
          </a:bodyPr>
          <a:lstStyle/>
          <a:p>
            <a:pPr>
              <a:buClr>
                <a:srgbClr val="000000"/>
              </a:buClr>
              <a:buSzPts val="1000"/>
            </a:pPr>
            <a:r>
              <a:rPr lang="en-US" altLang="ja-JP" sz="1000" dirty="0">
                <a:solidFill>
                  <a:schemeClr val="dk1"/>
                </a:solidFill>
                <a:latin typeface="游ゴシック" panose="020B0400000000000000" pitchFamily="50" charset="-128"/>
                <a:ea typeface="游ゴシック" panose="020B0400000000000000" pitchFamily="50" charset="-128"/>
                <a:sym typeface="Arial"/>
              </a:rPr>
              <a:t>Q5. </a:t>
            </a:r>
            <a:r>
              <a:rPr lang="ja-JP" altLang="en-US" sz="1000" dirty="0">
                <a:solidFill>
                  <a:schemeClr val="dk1"/>
                </a:solidFill>
                <a:latin typeface="游ゴシック" panose="020B0400000000000000" pitchFamily="50" charset="-128"/>
                <a:ea typeface="游ゴシック" panose="020B0400000000000000" pitchFamily="50" charset="-128"/>
                <a:sym typeface="Arial"/>
              </a:rPr>
              <a:t>　（</a:t>
            </a:r>
            <a:r>
              <a:rPr lang="en-US" altLang="ja-JP" sz="1000" dirty="0">
                <a:solidFill>
                  <a:schemeClr val="dk1"/>
                </a:solidFill>
                <a:latin typeface="游ゴシック" panose="020B0400000000000000" pitchFamily="50" charset="-128"/>
                <a:ea typeface="游ゴシック" panose="020B0400000000000000" pitchFamily="50" charset="-128"/>
                <a:sym typeface="Arial"/>
              </a:rPr>
              <a:t>Q</a:t>
            </a:r>
            <a:r>
              <a:rPr lang="ja-JP" altLang="en-US" sz="1000" dirty="0">
                <a:solidFill>
                  <a:schemeClr val="dk1"/>
                </a:solidFill>
                <a:latin typeface="游ゴシック" panose="020B0400000000000000" pitchFamily="50" charset="-128"/>
                <a:ea typeface="游ゴシック" panose="020B0400000000000000" pitchFamily="50" charset="-128"/>
                <a:sym typeface="Arial"/>
              </a:rPr>
              <a:t>４ではいと答えた方）その薬を服薬中の禁止事項があればすべて挙げてください。 </a:t>
            </a:r>
            <a:endParaRPr sz="1400" dirty="0">
              <a:solidFill>
                <a:srgbClr val="000000"/>
              </a:solidFill>
              <a:latin typeface="游ゴシック" panose="020B0400000000000000" pitchFamily="50" charset="-128"/>
              <a:ea typeface="游ゴシック" panose="020B0400000000000000" pitchFamily="50" charset="-128"/>
              <a:sym typeface="Arial"/>
            </a:endParaRPr>
          </a:p>
        </p:txBody>
      </p:sp>
      <p:sp>
        <p:nvSpPr>
          <p:cNvPr id="316" name="Google Shape;316;p19"/>
          <p:cNvSpPr/>
          <p:nvPr/>
        </p:nvSpPr>
        <p:spPr>
          <a:xfrm>
            <a:off x="1010099" y="2352845"/>
            <a:ext cx="4669200" cy="838444"/>
          </a:xfrm>
          <a:prstGeom prst="bracketPair">
            <a:avLst/>
          </a:prstGeom>
          <a:no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algn="ctr"/>
            <a:endParaRPr sz="1400" dirty="0">
              <a:solidFill>
                <a:schemeClr val="dk1"/>
              </a:solidFill>
              <a:latin typeface="游ゴシック" panose="020B0400000000000000" pitchFamily="50" charset="-128"/>
              <a:ea typeface="游ゴシック" panose="020B0400000000000000" pitchFamily="50" charset="-128"/>
              <a:sym typeface="Arial"/>
            </a:endParaRPr>
          </a:p>
        </p:txBody>
      </p:sp>
      <p:sp>
        <p:nvSpPr>
          <p:cNvPr id="317" name="Google Shape;317;p19"/>
          <p:cNvSpPr txBox="1"/>
          <p:nvPr/>
        </p:nvSpPr>
        <p:spPr>
          <a:xfrm>
            <a:off x="581210" y="3449011"/>
            <a:ext cx="5099700" cy="246181"/>
          </a:xfrm>
          <a:prstGeom prst="rect">
            <a:avLst/>
          </a:prstGeom>
          <a:noFill/>
          <a:ln>
            <a:noFill/>
          </a:ln>
        </p:spPr>
        <p:txBody>
          <a:bodyPr spcFirstLastPara="1" wrap="square" lIns="91425" tIns="45700" rIns="91425" bIns="45700" anchor="t" anchorCtr="0">
            <a:spAutoFit/>
          </a:bodyPr>
          <a:lstStyle/>
          <a:p>
            <a:pPr>
              <a:buClr>
                <a:srgbClr val="000000"/>
              </a:buClr>
              <a:buSzPts val="1000"/>
            </a:pPr>
            <a:r>
              <a:rPr lang="en-US" altLang="ja-JP" sz="1000" dirty="0">
                <a:solidFill>
                  <a:schemeClr val="dk1"/>
                </a:solidFill>
                <a:latin typeface="游ゴシック" panose="020B0400000000000000" pitchFamily="50" charset="-128"/>
                <a:ea typeface="游ゴシック" panose="020B0400000000000000" pitchFamily="50" charset="-128"/>
                <a:sym typeface="Arial"/>
              </a:rPr>
              <a:t>Q6.</a:t>
            </a:r>
            <a:r>
              <a:rPr lang="ja-JP" altLang="en-US" sz="1000" dirty="0">
                <a:solidFill>
                  <a:schemeClr val="dk1"/>
                </a:solidFill>
                <a:latin typeface="游ゴシック" panose="020B0400000000000000" pitchFamily="50" charset="-128"/>
                <a:ea typeface="游ゴシック" panose="020B0400000000000000" pitchFamily="50" charset="-128"/>
                <a:sym typeface="Arial"/>
              </a:rPr>
              <a:t>　過去メンタル面での疾病にかかったことはありますか？ </a:t>
            </a:r>
            <a:endParaRPr sz="1400" dirty="0">
              <a:solidFill>
                <a:srgbClr val="000000"/>
              </a:solidFill>
              <a:latin typeface="游ゴシック" panose="020B0400000000000000" pitchFamily="50" charset="-128"/>
              <a:ea typeface="游ゴシック" panose="020B0400000000000000" pitchFamily="50" charset="-128"/>
              <a:sym typeface="Arial"/>
            </a:endParaRPr>
          </a:p>
        </p:txBody>
      </p:sp>
      <p:sp>
        <p:nvSpPr>
          <p:cNvPr id="318" name="Google Shape;318;p19"/>
          <p:cNvSpPr txBox="1"/>
          <p:nvPr/>
        </p:nvSpPr>
        <p:spPr>
          <a:xfrm>
            <a:off x="957905" y="3829524"/>
            <a:ext cx="4672800" cy="261570"/>
          </a:xfrm>
          <a:prstGeom prst="rect">
            <a:avLst/>
          </a:prstGeom>
          <a:noFill/>
          <a:ln>
            <a:noFill/>
          </a:ln>
        </p:spPr>
        <p:txBody>
          <a:bodyPr spcFirstLastPara="1" wrap="square" lIns="91425" tIns="45700" rIns="91425" bIns="45700" anchor="t" anchorCtr="0">
            <a:spAutoFit/>
          </a:bodyPr>
          <a:lstStyle/>
          <a:p>
            <a:pPr>
              <a:buClr>
                <a:srgbClr val="000000"/>
              </a:buClr>
              <a:buSzPts val="1050"/>
            </a:pPr>
            <a:r>
              <a:rPr lang="ja-JP" altLang="en-US" sz="1050" dirty="0">
                <a:solidFill>
                  <a:schemeClr val="dk1"/>
                </a:solidFill>
                <a:latin typeface="游ゴシック" panose="020B0400000000000000" pitchFamily="50" charset="-128"/>
                <a:ea typeface="游ゴシック" panose="020B0400000000000000" pitchFamily="50" charset="-128"/>
                <a:sym typeface="Arial"/>
              </a:rPr>
              <a:t>□　はい　　　□　いいえ　　　□　答えたくない</a:t>
            </a:r>
            <a:endParaRPr sz="1400" dirty="0">
              <a:solidFill>
                <a:srgbClr val="000000"/>
              </a:solidFill>
              <a:latin typeface="游ゴシック" panose="020B0400000000000000" pitchFamily="50" charset="-128"/>
              <a:ea typeface="游ゴシック" panose="020B0400000000000000" pitchFamily="50" charset="-128"/>
              <a:sym typeface="Arial"/>
            </a:endParaRPr>
          </a:p>
        </p:txBody>
      </p:sp>
      <p:sp>
        <p:nvSpPr>
          <p:cNvPr id="319" name="Google Shape;319;p19"/>
          <p:cNvSpPr txBox="1"/>
          <p:nvPr/>
        </p:nvSpPr>
        <p:spPr>
          <a:xfrm>
            <a:off x="579599" y="4212016"/>
            <a:ext cx="5474972" cy="246181"/>
          </a:xfrm>
          <a:prstGeom prst="rect">
            <a:avLst/>
          </a:prstGeom>
          <a:noFill/>
          <a:ln>
            <a:noFill/>
          </a:ln>
        </p:spPr>
        <p:txBody>
          <a:bodyPr spcFirstLastPara="1" wrap="square" lIns="91425" tIns="45700" rIns="91425" bIns="45700" anchor="t" anchorCtr="0">
            <a:spAutoFit/>
          </a:bodyPr>
          <a:lstStyle/>
          <a:p>
            <a:pPr>
              <a:buClr>
                <a:srgbClr val="000000"/>
              </a:buClr>
              <a:buSzPts val="1000"/>
            </a:pPr>
            <a:r>
              <a:rPr lang="en-US" altLang="ja-JP" sz="1000" dirty="0">
                <a:solidFill>
                  <a:schemeClr val="dk1"/>
                </a:solidFill>
                <a:latin typeface="游ゴシック" panose="020B0400000000000000" pitchFamily="50" charset="-128"/>
                <a:ea typeface="游ゴシック" panose="020B0400000000000000" pitchFamily="50" charset="-128"/>
                <a:sym typeface="Arial"/>
              </a:rPr>
              <a:t>Q7. </a:t>
            </a:r>
            <a:r>
              <a:rPr lang="ja-JP" altLang="en-US" sz="1000" dirty="0">
                <a:solidFill>
                  <a:schemeClr val="dk1"/>
                </a:solidFill>
                <a:latin typeface="游ゴシック" panose="020B0400000000000000" pitchFamily="50" charset="-128"/>
                <a:ea typeface="游ゴシック" panose="020B0400000000000000" pitchFamily="50" charset="-128"/>
                <a:sym typeface="Arial"/>
              </a:rPr>
              <a:t>　（</a:t>
            </a:r>
            <a:r>
              <a:rPr lang="en-US" altLang="ja-JP" sz="1000" dirty="0">
                <a:solidFill>
                  <a:schemeClr val="dk1"/>
                </a:solidFill>
                <a:latin typeface="游ゴシック" panose="020B0400000000000000" pitchFamily="50" charset="-128"/>
                <a:ea typeface="游ゴシック" panose="020B0400000000000000" pitchFamily="50" charset="-128"/>
                <a:sym typeface="Arial"/>
              </a:rPr>
              <a:t>Q6</a:t>
            </a:r>
            <a:r>
              <a:rPr lang="ja-JP" altLang="en-US" sz="1000" dirty="0">
                <a:solidFill>
                  <a:schemeClr val="dk1"/>
                </a:solidFill>
                <a:latin typeface="游ゴシック" panose="020B0400000000000000" pitchFamily="50" charset="-128"/>
                <a:ea typeface="游ゴシック" panose="020B0400000000000000" pitchFamily="50" charset="-128"/>
                <a:sym typeface="Arial"/>
              </a:rPr>
              <a:t>ではいと答えた方）その疾病名と現在の状況を教えてください。 </a:t>
            </a:r>
            <a:endParaRPr sz="1400" dirty="0">
              <a:solidFill>
                <a:srgbClr val="000000"/>
              </a:solidFill>
              <a:latin typeface="游ゴシック" panose="020B0400000000000000" pitchFamily="50" charset="-128"/>
              <a:ea typeface="游ゴシック" panose="020B0400000000000000" pitchFamily="50" charset="-128"/>
              <a:sym typeface="Arial"/>
            </a:endParaRPr>
          </a:p>
        </p:txBody>
      </p:sp>
      <p:sp>
        <p:nvSpPr>
          <p:cNvPr id="320" name="Google Shape;320;p19"/>
          <p:cNvSpPr/>
          <p:nvPr/>
        </p:nvSpPr>
        <p:spPr>
          <a:xfrm>
            <a:off x="1010099" y="4635885"/>
            <a:ext cx="4669200" cy="838444"/>
          </a:xfrm>
          <a:prstGeom prst="bracketPair">
            <a:avLst/>
          </a:prstGeom>
          <a:no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algn="ctr"/>
            <a:endParaRPr sz="1400" dirty="0">
              <a:solidFill>
                <a:schemeClr val="dk1"/>
              </a:solidFill>
              <a:latin typeface="游ゴシック" panose="020B0400000000000000" pitchFamily="50" charset="-128"/>
              <a:ea typeface="游ゴシック" panose="020B0400000000000000" pitchFamily="50" charset="-128"/>
              <a:sym typeface="Arial"/>
            </a:endParaRPr>
          </a:p>
        </p:txBody>
      </p:sp>
      <p:sp>
        <p:nvSpPr>
          <p:cNvPr id="321" name="Google Shape;321;p19"/>
          <p:cNvSpPr txBox="1"/>
          <p:nvPr/>
        </p:nvSpPr>
        <p:spPr>
          <a:xfrm>
            <a:off x="579599" y="5790785"/>
            <a:ext cx="5474972" cy="246181"/>
          </a:xfrm>
          <a:prstGeom prst="rect">
            <a:avLst/>
          </a:prstGeom>
          <a:noFill/>
          <a:ln>
            <a:noFill/>
          </a:ln>
        </p:spPr>
        <p:txBody>
          <a:bodyPr spcFirstLastPara="1" wrap="square" lIns="91425" tIns="45700" rIns="91425" bIns="45700" anchor="t" anchorCtr="0">
            <a:spAutoFit/>
          </a:bodyPr>
          <a:lstStyle/>
          <a:p>
            <a:pPr>
              <a:buClr>
                <a:srgbClr val="000000"/>
              </a:buClr>
              <a:buSzPts val="1000"/>
            </a:pPr>
            <a:r>
              <a:rPr lang="en-US" altLang="ja-JP" sz="1000" dirty="0">
                <a:solidFill>
                  <a:schemeClr val="dk1"/>
                </a:solidFill>
                <a:latin typeface="游ゴシック" panose="020B0400000000000000" pitchFamily="50" charset="-128"/>
                <a:ea typeface="游ゴシック" panose="020B0400000000000000" pitchFamily="50" charset="-128"/>
                <a:sym typeface="Arial"/>
              </a:rPr>
              <a:t>Q</a:t>
            </a:r>
            <a:r>
              <a:rPr lang="ja-JP" altLang="en-US" sz="1000" dirty="0">
                <a:solidFill>
                  <a:schemeClr val="dk1"/>
                </a:solidFill>
                <a:latin typeface="游ゴシック" panose="020B0400000000000000" pitchFamily="50" charset="-128"/>
                <a:ea typeface="游ゴシック" panose="020B0400000000000000" pitchFamily="50" charset="-128"/>
                <a:sym typeface="Arial"/>
              </a:rPr>
              <a:t>８</a:t>
            </a:r>
            <a:r>
              <a:rPr lang="en-US" altLang="ja-JP" sz="1000" dirty="0">
                <a:solidFill>
                  <a:schemeClr val="dk1"/>
                </a:solidFill>
                <a:latin typeface="游ゴシック" panose="020B0400000000000000" pitchFamily="50" charset="-128"/>
                <a:ea typeface="游ゴシック" panose="020B0400000000000000" pitchFamily="50" charset="-128"/>
                <a:sym typeface="Arial"/>
              </a:rPr>
              <a:t>.</a:t>
            </a:r>
            <a:r>
              <a:rPr lang="ja-JP" altLang="en-US" sz="1000" dirty="0">
                <a:solidFill>
                  <a:schemeClr val="dk1"/>
                </a:solidFill>
                <a:latin typeface="游ゴシック" panose="020B0400000000000000" pitchFamily="50" charset="-128"/>
                <a:ea typeface="游ゴシック" panose="020B0400000000000000" pitchFamily="50" charset="-128"/>
                <a:sym typeface="Arial"/>
              </a:rPr>
              <a:t>　その他、就労に際し、健康面において配慮の必要な事項があれば教えてください。 </a:t>
            </a:r>
            <a:endParaRPr sz="1400" dirty="0">
              <a:solidFill>
                <a:srgbClr val="000000"/>
              </a:solidFill>
              <a:latin typeface="游ゴシック" panose="020B0400000000000000" pitchFamily="50" charset="-128"/>
              <a:ea typeface="游ゴシック" panose="020B0400000000000000" pitchFamily="50" charset="-128"/>
              <a:sym typeface="Arial"/>
            </a:endParaRPr>
          </a:p>
        </p:txBody>
      </p:sp>
      <p:sp>
        <p:nvSpPr>
          <p:cNvPr id="322" name="Google Shape;322;p19"/>
          <p:cNvSpPr/>
          <p:nvPr/>
        </p:nvSpPr>
        <p:spPr>
          <a:xfrm>
            <a:off x="1010099" y="6161387"/>
            <a:ext cx="4669200" cy="838444"/>
          </a:xfrm>
          <a:prstGeom prst="bracketPair">
            <a:avLst/>
          </a:prstGeom>
          <a:no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algn="ctr"/>
            <a:endParaRPr sz="1400" dirty="0">
              <a:solidFill>
                <a:schemeClr val="dk1"/>
              </a:solidFill>
              <a:latin typeface="游ゴシック" panose="020B0400000000000000" pitchFamily="50" charset="-128"/>
              <a:ea typeface="游ゴシック" panose="020B0400000000000000" pitchFamily="50" charset="-128"/>
              <a:sym typeface="Arial"/>
            </a:endParaRPr>
          </a:p>
        </p:txBody>
      </p:sp>
      <p:sp>
        <p:nvSpPr>
          <p:cNvPr id="323" name="Google Shape;323;p19"/>
          <p:cNvSpPr txBox="1"/>
          <p:nvPr/>
        </p:nvSpPr>
        <p:spPr>
          <a:xfrm>
            <a:off x="1010099" y="7369554"/>
            <a:ext cx="5474972" cy="246181"/>
          </a:xfrm>
          <a:prstGeom prst="rect">
            <a:avLst/>
          </a:prstGeom>
          <a:noFill/>
          <a:ln>
            <a:noFill/>
          </a:ln>
        </p:spPr>
        <p:txBody>
          <a:bodyPr spcFirstLastPara="1" wrap="square" lIns="91425" tIns="45700" rIns="91425" bIns="45700" anchor="t" anchorCtr="0">
            <a:spAutoFit/>
          </a:bodyPr>
          <a:lstStyle/>
          <a:p>
            <a:pPr>
              <a:buClr>
                <a:srgbClr val="000000"/>
              </a:buClr>
              <a:buSzPts val="1000"/>
            </a:pPr>
            <a:r>
              <a:rPr lang="ja-JP" altLang="en-US" sz="1000" dirty="0">
                <a:solidFill>
                  <a:schemeClr val="dk1"/>
                </a:solidFill>
                <a:latin typeface="游ゴシック" panose="020B0400000000000000" pitchFamily="50" charset="-128"/>
                <a:ea typeface="游ゴシック" panose="020B0400000000000000" pitchFamily="50" charset="-128"/>
                <a:sym typeface="Arial"/>
              </a:rPr>
              <a:t>以上、回答した内容は真実であり、事実相違及び偽りはありません。 </a:t>
            </a:r>
            <a:endParaRPr sz="1400" dirty="0">
              <a:solidFill>
                <a:srgbClr val="000000"/>
              </a:solidFill>
              <a:latin typeface="游ゴシック" panose="020B0400000000000000" pitchFamily="50" charset="-128"/>
              <a:ea typeface="游ゴシック" panose="020B0400000000000000" pitchFamily="50" charset="-128"/>
              <a:sym typeface="Arial"/>
            </a:endParaRPr>
          </a:p>
        </p:txBody>
      </p:sp>
      <p:sp>
        <p:nvSpPr>
          <p:cNvPr id="324" name="Google Shape;324;p19"/>
          <p:cNvSpPr txBox="1"/>
          <p:nvPr/>
        </p:nvSpPr>
        <p:spPr>
          <a:xfrm>
            <a:off x="4045727" y="7792327"/>
            <a:ext cx="2431273" cy="600164"/>
          </a:xfrm>
          <a:prstGeom prst="rect">
            <a:avLst/>
          </a:prstGeom>
          <a:noFill/>
          <a:ln>
            <a:noFill/>
          </a:ln>
        </p:spPr>
        <p:txBody>
          <a:bodyPr spcFirstLastPara="1" wrap="square" lIns="91425" tIns="45700" rIns="91425" bIns="45700" anchor="t" anchorCtr="0">
            <a:spAutoFit/>
          </a:bodyPr>
          <a:lstStyle/>
          <a:p>
            <a:pPr algn="r"/>
            <a:r>
              <a:rPr lang="ja-JP" altLang="en-US" sz="1100" dirty="0">
                <a:solidFill>
                  <a:srgbClr val="000000"/>
                </a:solidFill>
                <a:latin typeface="游ゴシック" panose="020B0400000000000000" pitchFamily="50" charset="-128"/>
                <a:ea typeface="游ゴシック" panose="020B0400000000000000" pitchFamily="50" charset="-128"/>
                <a:sym typeface="Arial"/>
              </a:rPr>
              <a:t>令和　　年　　月　　日</a:t>
            </a:r>
            <a:endParaRPr sz="1100" dirty="0">
              <a:solidFill>
                <a:srgbClr val="000000"/>
              </a:solidFill>
              <a:latin typeface="游ゴシック" panose="020B0400000000000000" pitchFamily="50" charset="-128"/>
              <a:ea typeface="游ゴシック" panose="020B0400000000000000" pitchFamily="50" charset="-128"/>
              <a:sym typeface="Arial"/>
            </a:endParaRPr>
          </a:p>
          <a:p>
            <a:endParaRPr sz="1100" dirty="0">
              <a:solidFill>
                <a:srgbClr val="000000"/>
              </a:solidFill>
              <a:latin typeface="游ゴシック" panose="020B0400000000000000" pitchFamily="50" charset="-128"/>
              <a:ea typeface="游ゴシック" panose="020B0400000000000000" pitchFamily="50" charset="-128"/>
              <a:sym typeface="Arial"/>
            </a:endParaRPr>
          </a:p>
          <a:p>
            <a:r>
              <a:rPr lang="ja-JP" altLang="en-US" sz="1100" dirty="0">
                <a:solidFill>
                  <a:srgbClr val="000000"/>
                </a:solidFill>
                <a:latin typeface="游ゴシック" panose="020B0400000000000000" pitchFamily="50" charset="-128"/>
                <a:ea typeface="游ゴシック" panose="020B0400000000000000" pitchFamily="50" charset="-128"/>
                <a:sym typeface="Arial"/>
              </a:rPr>
              <a:t>氏名</a:t>
            </a:r>
            <a:endParaRPr dirty="0">
              <a:latin typeface="游ゴシック" panose="020B0400000000000000" pitchFamily="50" charset="-128"/>
              <a:ea typeface="游ゴシック" panose="020B0400000000000000" pitchFamily="50"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
          <p:cNvSpPr/>
          <p:nvPr/>
        </p:nvSpPr>
        <p:spPr>
          <a:xfrm>
            <a:off x="1177793" y="691255"/>
            <a:ext cx="2213981" cy="369332"/>
          </a:xfrm>
          <a:prstGeom prst="rect">
            <a:avLst/>
          </a:prstGeom>
          <a:noFill/>
          <a:ln>
            <a:noFill/>
          </a:ln>
        </p:spPr>
        <p:txBody>
          <a:bodyPr spcFirstLastPara="1" wrap="square" lIns="0" tIns="0" rIns="0" bIns="0" anchor="t" anchorCtr="0">
            <a:spAutoFit/>
          </a:bodyPr>
          <a:lstStyle/>
          <a:p>
            <a:pPr algn="just">
              <a:buClr>
                <a:srgbClr val="000000"/>
              </a:buClr>
              <a:buSzPts val="1400"/>
            </a:pPr>
            <a:r>
              <a:rPr lang="en-US" altLang="ja-JP" sz="2400" b="1" dirty="0">
                <a:solidFill>
                  <a:schemeClr val="dk1"/>
                </a:solidFill>
                <a:latin typeface="Segoe UI" panose="020B0502040204020203" pitchFamily="34" charset="0"/>
                <a:ea typeface="游ゴシック" panose="020B0400000000000000" pitchFamily="50" charset="-128"/>
                <a:cs typeface="Segoe UI" panose="020B0502040204020203" pitchFamily="34" charset="0"/>
                <a:sym typeface="Arial"/>
              </a:rPr>
              <a:t>contents</a:t>
            </a:r>
            <a:endParaRPr sz="2400" b="1" dirty="0">
              <a:solidFill>
                <a:srgbClr val="000000"/>
              </a:solidFill>
              <a:latin typeface="Segoe UI" panose="020B0502040204020203" pitchFamily="34" charset="0"/>
              <a:ea typeface="游ゴシック" panose="020B0400000000000000" pitchFamily="50" charset="-128"/>
              <a:cs typeface="Segoe UI" panose="020B0502040204020203" pitchFamily="34" charset="0"/>
              <a:sym typeface="Arial"/>
            </a:endParaRPr>
          </a:p>
        </p:txBody>
      </p:sp>
      <p:sp>
        <p:nvSpPr>
          <p:cNvPr id="103" name="Google Shape;103;p2"/>
          <p:cNvSpPr/>
          <p:nvPr/>
        </p:nvSpPr>
        <p:spPr>
          <a:xfrm>
            <a:off x="315410" y="516176"/>
            <a:ext cx="830484" cy="615553"/>
          </a:xfrm>
          <a:prstGeom prst="rect">
            <a:avLst/>
          </a:prstGeom>
          <a:noFill/>
          <a:ln>
            <a:noFill/>
          </a:ln>
        </p:spPr>
        <p:txBody>
          <a:bodyPr spcFirstLastPara="1" wrap="square" lIns="0" tIns="0" rIns="0" bIns="0" anchor="t" anchorCtr="0">
            <a:spAutoFit/>
          </a:bodyPr>
          <a:lstStyle/>
          <a:p>
            <a:pPr algn="just">
              <a:buClr>
                <a:srgbClr val="000000"/>
              </a:buClr>
              <a:buSzPts val="4000"/>
            </a:pPr>
            <a:r>
              <a:rPr lang="en-US" altLang="ja-JP" sz="4000" dirty="0">
                <a:solidFill>
                  <a:schemeClr val="dk1"/>
                </a:solidFill>
                <a:latin typeface="Segoe UI" panose="020B0502040204020203" pitchFamily="34" charset="0"/>
                <a:ea typeface="Rockwell"/>
                <a:cs typeface="Segoe UI" panose="020B0502040204020203" pitchFamily="34" charset="0"/>
                <a:sym typeface="Rockwell"/>
              </a:rPr>
              <a:t>00</a:t>
            </a:r>
            <a:endParaRPr sz="4000" dirty="0">
              <a:solidFill>
                <a:schemeClr val="dk1"/>
              </a:solidFill>
              <a:latin typeface="Segoe UI" panose="020B0502040204020203" pitchFamily="34" charset="0"/>
              <a:ea typeface="07ロゴたいぷゴシック7" panose="02000600000000000000" pitchFamily="50" charset="-128"/>
              <a:cs typeface="Segoe UI" panose="020B0502040204020203" pitchFamily="34" charset="0"/>
              <a:sym typeface="Rockwell"/>
            </a:endParaRPr>
          </a:p>
        </p:txBody>
      </p:sp>
      <p:cxnSp>
        <p:nvCxnSpPr>
          <p:cNvPr id="104" name="Google Shape;104;p2"/>
          <p:cNvCxnSpPr/>
          <p:nvPr/>
        </p:nvCxnSpPr>
        <p:spPr>
          <a:xfrm rot="10800000">
            <a:off x="1010100" y="516176"/>
            <a:ext cx="0" cy="615553"/>
          </a:xfrm>
          <a:prstGeom prst="straightConnector1">
            <a:avLst/>
          </a:prstGeom>
          <a:noFill/>
          <a:ln w="19050" cap="flat" cmpd="sng">
            <a:solidFill>
              <a:srgbClr val="D8D8D8"/>
            </a:solidFill>
            <a:prstDash val="solid"/>
            <a:miter lim="800000"/>
            <a:headEnd type="none" w="sm" len="sm"/>
            <a:tailEnd type="none" w="sm" len="sm"/>
          </a:ln>
        </p:spPr>
      </p:cxnSp>
      <p:sp>
        <p:nvSpPr>
          <p:cNvPr id="105" name="Google Shape;105;p2"/>
          <p:cNvSpPr/>
          <p:nvPr/>
        </p:nvSpPr>
        <p:spPr>
          <a:xfrm rot="5400000">
            <a:off x="6182861" y="1230498"/>
            <a:ext cx="934421" cy="409938"/>
          </a:xfrm>
          <a:prstGeom prst="rect">
            <a:avLst/>
          </a:prstGeom>
          <a:solidFill>
            <a:schemeClr val="lt1">
              <a:alpha val="68235"/>
            </a:schemeClr>
          </a:solidFill>
          <a:ln>
            <a:noFill/>
          </a:ln>
        </p:spPr>
        <p:txBody>
          <a:bodyPr spcFirstLastPara="1" wrap="square" lIns="91425" tIns="45700" rIns="91425" bIns="45700" anchor="ctr" anchorCtr="0">
            <a:noAutofit/>
          </a:bodyPr>
          <a:lstStyle/>
          <a:p>
            <a:pPr algn="ctr">
              <a:buClr>
                <a:srgbClr val="000000"/>
              </a:buClr>
              <a:buSzPts val="1800"/>
            </a:pPr>
            <a:endParaRPr dirty="0">
              <a:solidFill>
                <a:schemeClr val="lt1"/>
              </a:solidFill>
              <a:latin typeface="Calibri"/>
              <a:ea typeface="Calibri"/>
              <a:cs typeface="Calibri"/>
              <a:sym typeface="Calibri"/>
            </a:endParaRPr>
          </a:p>
        </p:txBody>
      </p:sp>
      <p:grpSp>
        <p:nvGrpSpPr>
          <p:cNvPr id="106" name="Google Shape;106;p2"/>
          <p:cNvGrpSpPr/>
          <p:nvPr/>
        </p:nvGrpSpPr>
        <p:grpSpPr>
          <a:xfrm>
            <a:off x="592362" y="2042355"/>
            <a:ext cx="5212370" cy="369332"/>
            <a:chOff x="601240" y="1661355"/>
            <a:chExt cx="5212370" cy="369332"/>
          </a:xfrm>
        </p:grpSpPr>
        <p:sp>
          <p:nvSpPr>
            <p:cNvPr id="107" name="Google Shape;107;p2"/>
            <p:cNvSpPr/>
            <p:nvPr/>
          </p:nvSpPr>
          <p:spPr>
            <a:xfrm>
              <a:off x="1090112" y="1724750"/>
              <a:ext cx="3707582" cy="276959"/>
            </a:xfrm>
            <a:prstGeom prst="rect">
              <a:avLst/>
            </a:prstGeom>
            <a:noFill/>
            <a:ln>
              <a:noFill/>
            </a:ln>
          </p:spPr>
          <p:txBody>
            <a:bodyPr spcFirstLastPara="1" wrap="square" lIns="0" tIns="45700" rIns="91425" bIns="45700" anchor="t" anchorCtr="0">
              <a:spAutoFit/>
            </a:bodyPr>
            <a:lstStyle/>
            <a:p>
              <a:pPr>
                <a:buClr>
                  <a:srgbClr val="000000"/>
                </a:buClr>
                <a:buSzPts val="1200"/>
              </a:pPr>
              <a:r>
                <a:rPr lang="en-US" altLang="ja-JP" sz="1200" b="1" dirty="0">
                  <a:solidFill>
                    <a:schemeClr val="dk1"/>
                  </a:solidFill>
                  <a:latin typeface="游ゴシック" panose="020B0400000000000000" pitchFamily="50" charset="-128"/>
                  <a:ea typeface="游ゴシック" panose="020B0400000000000000" pitchFamily="50" charset="-128"/>
                  <a:sym typeface="Arial"/>
                </a:rPr>
                <a:t>Q.</a:t>
              </a:r>
              <a:r>
                <a:rPr lang="ja-JP" altLang="en-US" sz="1200" b="1" dirty="0">
                  <a:solidFill>
                    <a:schemeClr val="dk1"/>
                  </a:solidFill>
                  <a:latin typeface="游ゴシック" panose="020B0400000000000000" pitchFamily="50" charset="-128"/>
                  <a:ea typeface="游ゴシック" panose="020B0400000000000000" pitchFamily="50" charset="-128"/>
                  <a:sym typeface="Arial"/>
                </a:rPr>
                <a:t>選考時に健康状態や既往歴を聞いても良いの？</a:t>
              </a:r>
              <a:endParaRPr dirty="0">
                <a:latin typeface="游ゴシック" panose="020B0400000000000000" pitchFamily="50" charset="-128"/>
                <a:ea typeface="游ゴシック" panose="020B0400000000000000" pitchFamily="50" charset="-128"/>
              </a:endParaRPr>
            </a:p>
          </p:txBody>
        </p:sp>
        <p:sp>
          <p:nvSpPr>
            <p:cNvPr id="108" name="Google Shape;108;p2"/>
            <p:cNvSpPr/>
            <p:nvPr/>
          </p:nvSpPr>
          <p:spPr>
            <a:xfrm>
              <a:off x="601240" y="1661355"/>
              <a:ext cx="512084" cy="369332"/>
            </a:xfrm>
            <a:prstGeom prst="rect">
              <a:avLst/>
            </a:prstGeom>
            <a:noFill/>
            <a:ln>
              <a:noFill/>
            </a:ln>
          </p:spPr>
          <p:txBody>
            <a:bodyPr spcFirstLastPara="1" wrap="square" lIns="0" tIns="0" rIns="0" bIns="0" anchor="t" anchorCtr="0">
              <a:spAutoFit/>
            </a:bodyPr>
            <a:lstStyle/>
            <a:p>
              <a:pPr algn="just">
                <a:buClr>
                  <a:srgbClr val="000000"/>
                </a:buClr>
                <a:buSzPts val="2400"/>
              </a:pPr>
              <a:r>
                <a:rPr lang="en-US" altLang="ja-JP" sz="2400" dirty="0">
                  <a:solidFill>
                    <a:srgbClr val="E88197"/>
                  </a:solidFill>
                  <a:latin typeface="Segoe UI" panose="020B0502040204020203" pitchFamily="34" charset="0"/>
                  <a:ea typeface="Rockwell"/>
                  <a:cs typeface="Segoe UI" panose="020B0502040204020203" pitchFamily="34" charset="0"/>
                  <a:sym typeface="Rockwell"/>
                </a:rPr>
                <a:t>01</a:t>
              </a:r>
              <a:endParaRPr sz="2400" dirty="0">
                <a:solidFill>
                  <a:srgbClr val="E88197"/>
                </a:solidFill>
                <a:latin typeface="Segoe UI" panose="020B0502040204020203" pitchFamily="34" charset="0"/>
                <a:ea typeface="07ロゴたいぷゴシック7" panose="02000600000000000000" pitchFamily="50" charset="-128"/>
                <a:cs typeface="Segoe UI" panose="020B0502040204020203" pitchFamily="34" charset="0"/>
                <a:sym typeface="Rockwell"/>
              </a:endParaRPr>
            </a:p>
          </p:txBody>
        </p:sp>
        <p:cxnSp>
          <p:nvCxnSpPr>
            <p:cNvPr id="109" name="Google Shape;109;p2"/>
            <p:cNvCxnSpPr>
              <a:cxnSpLocks/>
              <a:stCxn id="107" idx="3"/>
              <a:endCxn id="110" idx="1"/>
            </p:cNvCxnSpPr>
            <p:nvPr/>
          </p:nvCxnSpPr>
          <p:spPr>
            <a:xfrm>
              <a:off x="4797694" y="1863230"/>
              <a:ext cx="508012" cy="20"/>
            </a:xfrm>
            <a:prstGeom prst="straightConnector1">
              <a:avLst/>
            </a:prstGeom>
            <a:noFill/>
            <a:ln w="9525" cap="flat" cmpd="sng">
              <a:solidFill>
                <a:srgbClr val="E88197"/>
              </a:solidFill>
              <a:prstDash val="solid"/>
              <a:miter lim="800000"/>
              <a:headEnd type="none" w="sm" len="sm"/>
              <a:tailEnd type="none" w="sm" len="sm"/>
            </a:ln>
          </p:spPr>
        </p:cxnSp>
        <p:sp>
          <p:nvSpPr>
            <p:cNvPr id="110" name="Google Shape;110;p2"/>
            <p:cNvSpPr/>
            <p:nvPr/>
          </p:nvSpPr>
          <p:spPr>
            <a:xfrm>
              <a:off x="5305706" y="1724750"/>
              <a:ext cx="507904" cy="276999"/>
            </a:xfrm>
            <a:prstGeom prst="rect">
              <a:avLst/>
            </a:prstGeom>
            <a:noFill/>
            <a:ln>
              <a:noFill/>
            </a:ln>
          </p:spPr>
          <p:txBody>
            <a:bodyPr spcFirstLastPara="1" wrap="square" lIns="91425" tIns="45700" rIns="91425" bIns="45700" anchor="t" anchorCtr="0">
              <a:spAutoFit/>
            </a:bodyPr>
            <a:lstStyle/>
            <a:p>
              <a:pPr>
                <a:buClr>
                  <a:srgbClr val="000000"/>
                </a:buClr>
                <a:buSzPts val="1200"/>
              </a:pPr>
              <a:r>
                <a:rPr lang="en-US" altLang="ja-JP" sz="1200" dirty="0">
                  <a:solidFill>
                    <a:srgbClr val="262626"/>
                  </a:solidFill>
                  <a:latin typeface="游ゴシック" panose="020B0400000000000000" pitchFamily="50" charset="-128"/>
                  <a:ea typeface="游ゴシック" panose="020B0400000000000000" pitchFamily="50" charset="-128"/>
                  <a:sym typeface="Arial"/>
                </a:rPr>
                <a:t>03</a:t>
              </a:r>
              <a:endParaRPr sz="1400" dirty="0">
                <a:solidFill>
                  <a:srgbClr val="000000"/>
                </a:solidFill>
                <a:latin typeface="游ゴシック" panose="020B0400000000000000" pitchFamily="50" charset="-128"/>
                <a:ea typeface="游ゴシック" panose="020B0400000000000000" pitchFamily="50" charset="-128"/>
                <a:sym typeface="Arial"/>
              </a:endParaRPr>
            </a:p>
          </p:txBody>
        </p:sp>
      </p:grpSp>
      <p:grpSp>
        <p:nvGrpSpPr>
          <p:cNvPr id="111" name="Google Shape;111;p2"/>
          <p:cNvGrpSpPr/>
          <p:nvPr/>
        </p:nvGrpSpPr>
        <p:grpSpPr>
          <a:xfrm>
            <a:off x="594249" y="4538367"/>
            <a:ext cx="5212370" cy="369332"/>
            <a:chOff x="594249" y="4050831"/>
            <a:chExt cx="5212370" cy="369332"/>
          </a:xfrm>
        </p:grpSpPr>
        <p:sp>
          <p:nvSpPr>
            <p:cNvPr id="112" name="Google Shape;112;p2"/>
            <p:cNvSpPr/>
            <p:nvPr/>
          </p:nvSpPr>
          <p:spPr>
            <a:xfrm>
              <a:off x="1032319" y="4143164"/>
              <a:ext cx="2113553" cy="184666"/>
            </a:xfrm>
            <a:prstGeom prst="rect">
              <a:avLst/>
            </a:prstGeom>
            <a:noFill/>
            <a:ln>
              <a:noFill/>
            </a:ln>
          </p:spPr>
          <p:txBody>
            <a:bodyPr spcFirstLastPara="1" wrap="square" lIns="0" tIns="0" rIns="0" bIns="0" anchor="t" anchorCtr="0">
              <a:spAutoFit/>
            </a:bodyPr>
            <a:lstStyle/>
            <a:p>
              <a:pPr>
                <a:buClr>
                  <a:srgbClr val="000000"/>
                </a:buClr>
                <a:buSzPts val="1200"/>
              </a:pPr>
              <a:r>
                <a:rPr lang="ja-JP" altLang="en-US" sz="1200" b="1" dirty="0">
                  <a:solidFill>
                    <a:schemeClr val="dk1"/>
                  </a:solidFill>
                  <a:latin typeface="游ゴシック" panose="020B0400000000000000" pitchFamily="50" charset="-128"/>
                  <a:ea typeface="游ゴシック" panose="020B0400000000000000" pitchFamily="50" charset="-128"/>
                  <a:sym typeface="Arial"/>
                </a:rPr>
                <a:t>（サンプル）健康状態質問票</a:t>
              </a:r>
              <a:endParaRPr sz="1400" b="1" dirty="0">
                <a:solidFill>
                  <a:srgbClr val="000000"/>
                </a:solidFill>
                <a:latin typeface="游ゴシック" panose="020B0400000000000000" pitchFamily="50" charset="-128"/>
                <a:ea typeface="游ゴシック" panose="020B0400000000000000" pitchFamily="50" charset="-128"/>
                <a:sym typeface="Arial"/>
              </a:endParaRPr>
            </a:p>
          </p:txBody>
        </p:sp>
        <p:sp>
          <p:nvSpPr>
            <p:cNvPr id="113" name="Google Shape;113;p2"/>
            <p:cNvSpPr/>
            <p:nvPr/>
          </p:nvSpPr>
          <p:spPr>
            <a:xfrm>
              <a:off x="594249" y="4050831"/>
              <a:ext cx="512084" cy="369332"/>
            </a:xfrm>
            <a:prstGeom prst="rect">
              <a:avLst/>
            </a:prstGeom>
            <a:noFill/>
            <a:ln>
              <a:noFill/>
            </a:ln>
          </p:spPr>
          <p:txBody>
            <a:bodyPr spcFirstLastPara="1" wrap="square" lIns="0" tIns="0" rIns="0" bIns="0" anchor="t" anchorCtr="0">
              <a:spAutoFit/>
            </a:bodyPr>
            <a:lstStyle/>
            <a:p>
              <a:pPr algn="just">
                <a:buClr>
                  <a:srgbClr val="000000"/>
                </a:buClr>
                <a:buSzPts val="2400"/>
              </a:pPr>
              <a:r>
                <a:rPr lang="en-US" altLang="ja-JP" sz="2400" dirty="0">
                  <a:solidFill>
                    <a:srgbClr val="72BFD5"/>
                  </a:solidFill>
                  <a:latin typeface="Segoe UI" panose="020B0502040204020203" pitchFamily="34" charset="0"/>
                  <a:ea typeface="Rockwell"/>
                  <a:cs typeface="Segoe UI" panose="020B0502040204020203" pitchFamily="34" charset="0"/>
                  <a:sym typeface="Rockwell"/>
                </a:rPr>
                <a:t>05</a:t>
              </a:r>
              <a:endParaRPr sz="1400" dirty="0">
                <a:solidFill>
                  <a:srgbClr val="72BFD5"/>
                </a:solidFill>
                <a:latin typeface="Segoe UI" panose="020B0502040204020203" pitchFamily="34" charset="0"/>
                <a:ea typeface="游ゴシック" panose="020B0400000000000000" pitchFamily="50" charset="-128"/>
                <a:cs typeface="Segoe UI" panose="020B0502040204020203" pitchFamily="34" charset="0"/>
                <a:sym typeface="Arial"/>
              </a:endParaRPr>
            </a:p>
          </p:txBody>
        </p:sp>
        <p:cxnSp>
          <p:nvCxnSpPr>
            <p:cNvPr id="114" name="Google Shape;114;p2"/>
            <p:cNvCxnSpPr>
              <a:stCxn id="112" idx="3"/>
            </p:cNvCxnSpPr>
            <p:nvPr/>
          </p:nvCxnSpPr>
          <p:spPr>
            <a:xfrm rot="10800000" flipH="1">
              <a:off x="3145872" y="4222897"/>
              <a:ext cx="2115000" cy="12600"/>
            </a:xfrm>
            <a:prstGeom prst="straightConnector1">
              <a:avLst/>
            </a:prstGeom>
            <a:noFill/>
            <a:ln w="9525" cap="flat" cmpd="sng">
              <a:solidFill>
                <a:srgbClr val="72BFD5"/>
              </a:solidFill>
              <a:prstDash val="solid"/>
              <a:miter lim="800000"/>
              <a:headEnd type="none" w="sm" len="sm"/>
              <a:tailEnd type="none" w="sm" len="sm"/>
            </a:ln>
          </p:spPr>
        </p:cxnSp>
        <p:sp>
          <p:nvSpPr>
            <p:cNvPr id="115" name="Google Shape;115;p2"/>
            <p:cNvSpPr/>
            <p:nvPr/>
          </p:nvSpPr>
          <p:spPr>
            <a:xfrm>
              <a:off x="5298715" y="4101742"/>
              <a:ext cx="507904" cy="276999"/>
            </a:xfrm>
            <a:prstGeom prst="rect">
              <a:avLst/>
            </a:prstGeom>
            <a:noFill/>
            <a:ln>
              <a:noFill/>
            </a:ln>
          </p:spPr>
          <p:txBody>
            <a:bodyPr spcFirstLastPara="1" wrap="square" lIns="91425" tIns="45700" rIns="91425" bIns="45700" anchor="t" anchorCtr="0">
              <a:spAutoFit/>
            </a:bodyPr>
            <a:lstStyle/>
            <a:p>
              <a:pPr>
                <a:buClr>
                  <a:srgbClr val="000000"/>
                </a:buClr>
                <a:buSzPts val="1200"/>
              </a:pPr>
              <a:r>
                <a:rPr lang="en-US" altLang="ja-JP" sz="1200" dirty="0">
                  <a:solidFill>
                    <a:srgbClr val="262626"/>
                  </a:solidFill>
                  <a:latin typeface="游ゴシック" panose="020B0400000000000000" pitchFamily="50" charset="-128"/>
                  <a:ea typeface="游ゴシック" panose="020B0400000000000000" pitchFamily="50" charset="-128"/>
                  <a:sym typeface="Arial"/>
                </a:rPr>
                <a:t>08</a:t>
              </a:r>
              <a:endParaRPr sz="1400" dirty="0">
                <a:solidFill>
                  <a:srgbClr val="000000"/>
                </a:solidFill>
                <a:latin typeface="游ゴシック" panose="020B0400000000000000" pitchFamily="50" charset="-128"/>
                <a:ea typeface="游ゴシック" panose="020B0400000000000000" pitchFamily="50" charset="-128"/>
                <a:sym typeface="Arial"/>
              </a:endParaRPr>
            </a:p>
          </p:txBody>
        </p:sp>
      </p:grpSp>
      <p:grpSp>
        <p:nvGrpSpPr>
          <p:cNvPr id="116" name="Google Shape;116;p2"/>
          <p:cNvGrpSpPr/>
          <p:nvPr/>
        </p:nvGrpSpPr>
        <p:grpSpPr>
          <a:xfrm>
            <a:off x="592362" y="2666384"/>
            <a:ext cx="5212370" cy="373630"/>
            <a:chOff x="592362" y="2240994"/>
            <a:chExt cx="5212370" cy="373630"/>
          </a:xfrm>
        </p:grpSpPr>
        <p:sp>
          <p:nvSpPr>
            <p:cNvPr id="117" name="Google Shape;117;p2"/>
            <p:cNvSpPr/>
            <p:nvPr/>
          </p:nvSpPr>
          <p:spPr>
            <a:xfrm>
              <a:off x="592362" y="2240994"/>
              <a:ext cx="512084" cy="369332"/>
            </a:xfrm>
            <a:prstGeom prst="rect">
              <a:avLst/>
            </a:prstGeom>
            <a:noFill/>
            <a:ln>
              <a:noFill/>
            </a:ln>
          </p:spPr>
          <p:txBody>
            <a:bodyPr spcFirstLastPara="1" wrap="square" lIns="0" tIns="0" rIns="0" bIns="0" anchor="t" anchorCtr="0">
              <a:spAutoFit/>
            </a:bodyPr>
            <a:lstStyle/>
            <a:p>
              <a:pPr algn="just">
                <a:buClr>
                  <a:srgbClr val="000000"/>
                </a:buClr>
                <a:buSzPts val="2400"/>
              </a:pPr>
              <a:r>
                <a:rPr lang="en-US" altLang="ja-JP" sz="2400" dirty="0">
                  <a:solidFill>
                    <a:srgbClr val="FEB997"/>
                  </a:solidFill>
                  <a:latin typeface="Segoe UI" panose="020B0502040204020203" pitchFamily="34" charset="0"/>
                  <a:ea typeface="Rockwell"/>
                  <a:cs typeface="Segoe UI" panose="020B0502040204020203" pitchFamily="34" charset="0"/>
                  <a:sym typeface="Rockwell"/>
                </a:rPr>
                <a:t>02</a:t>
              </a:r>
              <a:endParaRPr sz="2400" dirty="0">
                <a:solidFill>
                  <a:srgbClr val="FEB997"/>
                </a:solidFill>
                <a:latin typeface="Segoe UI" panose="020B0502040204020203" pitchFamily="34" charset="0"/>
                <a:ea typeface="07ロゴたいぷゴシック7" panose="02000600000000000000" pitchFamily="50" charset="-128"/>
                <a:cs typeface="Segoe UI" panose="020B0502040204020203" pitchFamily="34" charset="0"/>
                <a:sym typeface="Rockwell"/>
              </a:endParaRPr>
            </a:p>
          </p:txBody>
        </p:sp>
        <p:cxnSp>
          <p:nvCxnSpPr>
            <p:cNvPr id="118" name="Google Shape;118;p2"/>
            <p:cNvCxnSpPr>
              <a:cxnSpLocks/>
              <a:stCxn id="119" idx="3"/>
            </p:cNvCxnSpPr>
            <p:nvPr/>
          </p:nvCxnSpPr>
          <p:spPr>
            <a:xfrm flipV="1">
              <a:off x="5109327" y="2458795"/>
              <a:ext cx="200472" cy="5887"/>
            </a:xfrm>
            <a:prstGeom prst="straightConnector1">
              <a:avLst/>
            </a:prstGeom>
            <a:noFill/>
            <a:ln w="9525" cap="flat" cmpd="sng">
              <a:solidFill>
                <a:srgbClr val="FFE6DA"/>
              </a:solidFill>
              <a:prstDash val="solid"/>
              <a:miter lim="800000"/>
              <a:headEnd type="none" w="sm" len="sm"/>
              <a:tailEnd type="none" w="sm" len="sm"/>
            </a:ln>
          </p:spPr>
        </p:cxnSp>
        <p:sp>
          <p:nvSpPr>
            <p:cNvPr id="120" name="Google Shape;120;p2"/>
            <p:cNvSpPr/>
            <p:nvPr/>
          </p:nvSpPr>
          <p:spPr>
            <a:xfrm>
              <a:off x="5296828" y="2337625"/>
              <a:ext cx="507904" cy="276999"/>
            </a:xfrm>
            <a:prstGeom prst="rect">
              <a:avLst/>
            </a:prstGeom>
            <a:noFill/>
            <a:ln>
              <a:noFill/>
            </a:ln>
          </p:spPr>
          <p:txBody>
            <a:bodyPr spcFirstLastPara="1" wrap="square" lIns="91425" tIns="45700" rIns="91425" bIns="45700" anchor="t" anchorCtr="0">
              <a:spAutoFit/>
            </a:bodyPr>
            <a:lstStyle/>
            <a:p>
              <a:pPr>
                <a:buClr>
                  <a:srgbClr val="000000"/>
                </a:buClr>
                <a:buSzPts val="1200"/>
              </a:pPr>
              <a:r>
                <a:rPr lang="en-US" altLang="ja-JP" sz="1200" dirty="0">
                  <a:solidFill>
                    <a:srgbClr val="262626"/>
                  </a:solidFill>
                  <a:latin typeface="游ゴシック" panose="020B0400000000000000" pitchFamily="50" charset="-128"/>
                  <a:ea typeface="游ゴシック" panose="020B0400000000000000" pitchFamily="50" charset="-128"/>
                  <a:sym typeface="Arial"/>
                </a:rPr>
                <a:t>04</a:t>
              </a:r>
              <a:endParaRPr sz="1400" dirty="0">
                <a:solidFill>
                  <a:srgbClr val="000000"/>
                </a:solidFill>
                <a:latin typeface="游ゴシック" panose="020B0400000000000000" pitchFamily="50" charset="-128"/>
                <a:ea typeface="游ゴシック" panose="020B0400000000000000" pitchFamily="50" charset="-128"/>
                <a:sym typeface="Arial"/>
              </a:endParaRPr>
            </a:p>
          </p:txBody>
        </p:sp>
        <p:sp>
          <p:nvSpPr>
            <p:cNvPr id="119" name="Google Shape;119;p2"/>
            <p:cNvSpPr/>
            <p:nvPr/>
          </p:nvSpPr>
          <p:spPr>
            <a:xfrm>
              <a:off x="1082710" y="2326202"/>
              <a:ext cx="4026617" cy="276959"/>
            </a:xfrm>
            <a:prstGeom prst="rect">
              <a:avLst/>
            </a:prstGeom>
            <a:noFill/>
            <a:ln>
              <a:noFill/>
            </a:ln>
          </p:spPr>
          <p:txBody>
            <a:bodyPr spcFirstLastPara="1" wrap="square" lIns="0" tIns="45700" rIns="91425" bIns="45700" anchor="t" anchorCtr="0">
              <a:spAutoFit/>
            </a:bodyPr>
            <a:lstStyle/>
            <a:p>
              <a:pPr>
                <a:buClr>
                  <a:srgbClr val="000000"/>
                </a:buClr>
                <a:buSzPts val="1200"/>
              </a:pPr>
              <a:r>
                <a:rPr lang="en-US" altLang="ja-JP" sz="1200" b="1" dirty="0">
                  <a:solidFill>
                    <a:schemeClr val="dk1"/>
                  </a:solidFill>
                  <a:latin typeface="游ゴシック" panose="020B0400000000000000" pitchFamily="50" charset="-128"/>
                  <a:ea typeface="游ゴシック" panose="020B0400000000000000" pitchFamily="50" charset="-128"/>
                  <a:sym typeface="Arial"/>
                </a:rPr>
                <a:t>Q.</a:t>
              </a:r>
              <a:r>
                <a:rPr lang="ja-JP" altLang="en-US" sz="1200" b="1" dirty="0">
                  <a:solidFill>
                    <a:schemeClr val="dk1"/>
                  </a:solidFill>
                  <a:latin typeface="游ゴシック" panose="020B0400000000000000" pitchFamily="50" charset="-128"/>
                  <a:ea typeface="游ゴシック" panose="020B0400000000000000" pitchFamily="50" charset="-128"/>
                  <a:sym typeface="Arial"/>
                </a:rPr>
                <a:t>虚偽回答が判明した場合、内定取り消しはできる？</a:t>
              </a:r>
              <a:endParaRPr dirty="0">
                <a:latin typeface="游ゴシック" panose="020B0400000000000000" pitchFamily="50" charset="-128"/>
                <a:ea typeface="游ゴシック" panose="020B0400000000000000" pitchFamily="50" charset="-128"/>
              </a:endParaRPr>
            </a:p>
          </p:txBody>
        </p:sp>
      </p:grpSp>
      <p:grpSp>
        <p:nvGrpSpPr>
          <p:cNvPr id="121" name="Google Shape;121;p2"/>
          <p:cNvGrpSpPr/>
          <p:nvPr/>
        </p:nvGrpSpPr>
        <p:grpSpPr>
          <a:xfrm rot="5400000">
            <a:off x="6200291" y="822192"/>
            <a:ext cx="934420" cy="381001"/>
            <a:chOff x="0" y="0"/>
            <a:chExt cx="1877500" cy="5143500"/>
          </a:xfrm>
        </p:grpSpPr>
        <p:sp>
          <p:nvSpPr>
            <p:cNvPr id="122" name="Google Shape;122;p2"/>
            <p:cNvSpPr/>
            <p:nvPr/>
          </p:nvSpPr>
          <p:spPr>
            <a:xfrm>
              <a:off x="0" y="0"/>
              <a:ext cx="178568" cy="5143500"/>
            </a:xfrm>
            <a:prstGeom prst="rect">
              <a:avLst/>
            </a:prstGeom>
            <a:solidFill>
              <a:srgbClr val="DD4968">
                <a:alpha val="68235"/>
              </a:srgbClr>
            </a:solidFill>
            <a:ln>
              <a:noFill/>
            </a:ln>
          </p:spPr>
          <p:txBody>
            <a:bodyPr spcFirstLastPara="1" wrap="square" lIns="91425" tIns="45700" rIns="91425" bIns="45700" anchor="ctr" anchorCtr="0">
              <a:noAutofit/>
            </a:bodyPr>
            <a:lstStyle/>
            <a:p>
              <a:pPr algn="ctr">
                <a:buClr>
                  <a:srgbClr val="000000"/>
                </a:buClr>
                <a:buSzPts val="1800"/>
              </a:pPr>
              <a:endParaRPr>
                <a:solidFill>
                  <a:schemeClr val="lt1"/>
                </a:solidFill>
                <a:latin typeface="Calibri"/>
                <a:ea typeface="Calibri"/>
                <a:cs typeface="Calibri"/>
                <a:sym typeface="Calibri"/>
              </a:endParaRPr>
            </a:p>
          </p:txBody>
        </p:sp>
        <p:sp>
          <p:nvSpPr>
            <p:cNvPr id="123" name="Google Shape;123;p2"/>
            <p:cNvSpPr/>
            <p:nvPr/>
          </p:nvSpPr>
          <p:spPr>
            <a:xfrm>
              <a:off x="424733" y="0"/>
              <a:ext cx="178568" cy="5143500"/>
            </a:xfrm>
            <a:prstGeom prst="rect">
              <a:avLst/>
            </a:prstGeom>
            <a:solidFill>
              <a:srgbClr val="FD9A69">
                <a:alpha val="68235"/>
              </a:srgbClr>
            </a:solidFill>
            <a:ln>
              <a:noFill/>
            </a:ln>
          </p:spPr>
          <p:txBody>
            <a:bodyPr spcFirstLastPara="1" wrap="square" lIns="91425" tIns="45700" rIns="91425" bIns="45700" anchor="ctr" anchorCtr="0">
              <a:noAutofit/>
            </a:bodyPr>
            <a:lstStyle/>
            <a:p>
              <a:pPr algn="ctr">
                <a:buClr>
                  <a:srgbClr val="000000"/>
                </a:buClr>
                <a:buSzPts val="1800"/>
              </a:pPr>
              <a:endParaRPr>
                <a:solidFill>
                  <a:schemeClr val="lt1"/>
                </a:solidFill>
                <a:latin typeface="Calibri"/>
                <a:ea typeface="Calibri"/>
                <a:cs typeface="Calibri"/>
                <a:sym typeface="Calibri"/>
              </a:endParaRPr>
            </a:p>
          </p:txBody>
        </p:sp>
        <p:sp>
          <p:nvSpPr>
            <p:cNvPr id="124" name="Google Shape;124;p2"/>
            <p:cNvSpPr/>
            <p:nvPr/>
          </p:nvSpPr>
          <p:spPr>
            <a:xfrm>
              <a:off x="849466" y="0"/>
              <a:ext cx="178568" cy="5143500"/>
            </a:xfrm>
            <a:prstGeom prst="rect">
              <a:avLst/>
            </a:prstGeom>
            <a:solidFill>
              <a:srgbClr val="F9EB6B"/>
            </a:solidFill>
            <a:ln>
              <a:noFill/>
            </a:ln>
          </p:spPr>
          <p:txBody>
            <a:bodyPr spcFirstLastPara="1" wrap="square" lIns="91425" tIns="45700" rIns="91425" bIns="45700" anchor="ctr" anchorCtr="0">
              <a:noAutofit/>
            </a:bodyPr>
            <a:lstStyle/>
            <a:p>
              <a:pPr algn="ctr">
                <a:buClr>
                  <a:srgbClr val="000000"/>
                </a:buClr>
                <a:buSzPts val="1800"/>
              </a:pPr>
              <a:endParaRPr>
                <a:solidFill>
                  <a:schemeClr val="lt1"/>
                </a:solidFill>
                <a:latin typeface="Calibri"/>
                <a:ea typeface="Calibri"/>
                <a:cs typeface="Calibri"/>
                <a:sym typeface="Calibri"/>
              </a:endParaRPr>
            </a:p>
          </p:txBody>
        </p:sp>
        <p:sp>
          <p:nvSpPr>
            <p:cNvPr id="125" name="Google Shape;125;p2"/>
            <p:cNvSpPr/>
            <p:nvPr/>
          </p:nvSpPr>
          <p:spPr>
            <a:xfrm>
              <a:off x="1274199" y="0"/>
              <a:ext cx="178568" cy="5143500"/>
            </a:xfrm>
            <a:prstGeom prst="rect">
              <a:avLst/>
            </a:prstGeom>
            <a:solidFill>
              <a:srgbClr val="9FD9B8"/>
            </a:solidFill>
            <a:ln>
              <a:noFill/>
            </a:ln>
          </p:spPr>
          <p:txBody>
            <a:bodyPr spcFirstLastPara="1" wrap="square" lIns="91425" tIns="45700" rIns="91425" bIns="45700" anchor="ctr" anchorCtr="0">
              <a:noAutofit/>
            </a:bodyPr>
            <a:lstStyle/>
            <a:p>
              <a:pPr algn="ctr">
                <a:buClr>
                  <a:srgbClr val="000000"/>
                </a:buClr>
                <a:buSzPts val="1800"/>
              </a:pPr>
              <a:endParaRPr>
                <a:solidFill>
                  <a:schemeClr val="lt1"/>
                </a:solidFill>
                <a:latin typeface="Calibri"/>
                <a:ea typeface="Calibri"/>
                <a:cs typeface="Calibri"/>
                <a:sym typeface="Calibri"/>
              </a:endParaRPr>
            </a:p>
          </p:txBody>
        </p:sp>
        <p:sp>
          <p:nvSpPr>
            <p:cNvPr id="126" name="Google Shape;126;p2"/>
            <p:cNvSpPr/>
            <p:nvPr/>
          </p:nvSpPr>
          <p:spPr>
            <a:xfrm>
              <a:off x="1698932" y="0"/>
              <a:ext cx="178568" cy="5143500"/>
            </a:xfrm>
            <a:prstGeom prst="rect">
              <a:avLst/>
            </a:prstGeom>
            <a:solidFill>
              <a:srgbClr val="31A2C2">
                <a:alpha val="68235"/>
              </a:srgbClr>
            </a:solidFill>
            <a:ln>
              <a:noFill/>
            </a:ln>
          </p:spPr>
          <p:txBody>
            <a:bodyPr spcFirstLastPara="1" wrap="square" lIns="91425" tIns="45700" rIns="91425" bIns="45700" anchor="ctr" anchorCtr="0">
              <a:noAutofit/>
            </a:bodyPr>
            <a:lstStyle/>
            <a:p>
              <a:pPr algn="ctr">
                <a:buClr>
                  <a:srgbClr val="000000"/>
                </a:buClr>
                <a:buSzPts val="1800"/>
              </a:pPr>
              <a:endParaRPr>
                <a:solidFill>
                  <a:schemeClr val="lt1"/>
                </a:solidFill>
                <a:latin typeface="Calibri"/>
                <a:ea typeface="Calibri"/>
                <a:cs typeface="Calibri"/>
                <a:sym typeface="Calibri"/>
              </a:endParaRPr>
            </a:p>
          </p:txBody>
        </p:sp>
      </p:grpSp>
      <p:grpSp>
        <p:nvGrpSpPr>
          <p:cNvPr id="129" name="Google Shape;129;p2"/>
          <p:cNvGrpSpPr/>
          <p:nvPr/>
        </p:nvGrpSpPr>
        <p:grpSpPr>
          <a:xfrm>
            <a:off x="595729" y="3288099"/>
            <a:ext cx="5212370" cy="369332"/>
            <a:chOff x="595729" y="2818319"/>
            <a:chExt cx="5212370" cy="369332"/>
          </a:xfrm>
        </p:grpSpPr>
        <p:sp>
          <p:nvSpPr>
            <p:cNvPr id="130" name="Google Shape;130;p2"/>
            <p:cNvSpPr/>
            <p:nvPr/>
          </p:nvSpPr>
          <p:spPr>
            <a:xfrm>
              <a:off x="1093068" y="2910652"/>
              <a:ext cx="2242061" cy="184666"/>
            </a:xfrm>
            <a:prstGeom prst="rect">
              <a:avLst/>
            </a:prstGeom>
            <a:noFill/>
            <a:ln>
              <a:noFill/>
            </a:ln>
          </p:spPr>
          <p:txBody>
            <a:bodyPr spcFirstLastPara="1" wrap="square" lIns="0" tIns="0" rIns="0" bIns="0" anchor="t" anchorCtr="0">
              <a:spAutoFit/>
            </a:bodyPr>
            <a:lstStyle/>
            <a:p>
              <a:pPr>
                <a:buClr>
                  <a:srgbClr val="000000"/>
                </a:buClr>
                <a:buSzPts val="1200"/>
              </a:pPr>
              <a:r>
                <a:rPr lang="en-US" altLang="ja-JP" sz="1200" b="1" dirty="0">
                  <a:solidFill>
                    <a:schemeClr val="dk1"/>
                  </a:solidFill>
                  <a:latin typeface="游ゴシック" panose="020B0400000000000000" pitchFamily="50" charset="-128"/>
                  <a:ea typeface="游ゴシック" panose="020B0400000000000000" pitchFamily="50" charset="-128"/>
                  <a:sym typeface="Arial"/>
                </a:rPr>
                <a:t>Q.</a:t>
              </a:r>
              <a:r>
                <a:rPr lang="ja-JP" altLang="en-US" sz="1200" b="1" dirty="0">
                  <a:solidFill>
                    <a:schemeClr val="dk1"/>
                  </a:solidFill>
                  <a:latin typeface="游ゴシック" panose="020B0400000000000000" pitchFamily="50" charset="-128"/>
                  <a:ea typeface="游ゴシック" panose="020B0400000000000000" pitchFamily="50" charset="-128"/>
                  <a:sym typeface="Arial"/>
                </a:rPr>
                <a:t>面接官が質問しても良いの？</a:t>
              </a:r>
              <a:endParaRPr sz="1400" b="1" dirty="0">
                <a:solidFill>
                  <a:srgbClr val="000000"/>
                </a:solidFill>
                <a:latin typeface="游ゴシック" panose="020B0400000000000000" pitchFamily="50" charset="-128"/>
                <a:ea typeface="游ゴシック" panose="020B0400000000000000" pitchFamily="50" charset="-128"/>
                <a:sym typeface="Arial"/>
              </a:endParaRPr>
            </a:p>
          </p:txBody>
        </p:sp>
        <p:sp>
          <p:nvSpPr>
            <p:cNvPr id="131" name="Google Shape;131;p2"/>
            <p:cNvSpPr/>
            <p:nvPr/>
          </p:nvSpPr>
          <p:spPr>
            <a:xfrm>
              <a:off x="595729" y="2818319"/>
              <a:ext cx="512084" cy="369332"/>
            </a:xfrm>
            <a:prstGeom prst="rect">
              <a:avLst/>
            </a:prstGeom>
            <a:noFill/>
            <a:ln>
              <a:noFill/>
            </a:ln>
          </p:spPr>
          <p:txBody>
            <a:bodyPr spcFirstLastPara="1" wrap="square" lIns="0" tIns="0" rIns="0" bIns="0" anchor="t" anchorCtr="0">
              <a:spAutoFit/>
            </a:bodyPr>
            <a:lstStyle/>
            <a:p>
              <a:pPr algn="just">
                <a:buClr>
                  <a:srgbClr val="000000"/>
                </a:buClr>
                <a:buSzPts val="2400"/>
              </a:pPr>
              <a:r>
                <a:rPr lang="en-US" altLang="ja-JP" sz="2400" dirty="0">
                  <a:solidFill>
                    <a:srgbClr val="F9EB6B"/>
                  </a:solidFill>
                  <a:latin typeface="Segoe UI" panose="020B0502040204020203" pitchFamily="34" charset="0"/>
                  <a:ea typeface="Rockwell"/>
                  <a:cs typeface="Segoe UI" panose="020B0502040204020203" pitchFamily="34" charset="0"/>
                  <a:sym typeface="Rockwell"/>
                </a:rPr>
                <a:t>03</a:t>
              </a:r>
              <a:endParaRPr sz="1400" dirty="0">
                <a:solidFill>
                  <a:srgbClr val="F9EB6B"/>
                </a:solidFill>
                <a:latin typeface="Segoe UI" panose="020B0502040204020203" pitchFamily="34" charset="0"/>
                <a:ea typeface="游ゴシック" panose="020B0400000000000000" pitchFamily="50" charset="-128"/>
                <a:cs typeface="Segoe UI" panose="020B0502040204020203" pitchFamily="34" charset="0"/>
                <a:sym typeface="Arial"/>
              </a:endParaRPr>
            </a:p>
          </p:txBody>
        </p:sp>
        <p:cxnSp>
          <p:nvCxnSpPr>
            <p:cNvPr id="132" name="Google Shape;132;p2"/>
            <p:cNvCxnSpPr>
              <a:stCxn id="130" idx="3"/>
            </p:cNvCxnSpPr>
            <p:nvPr/>
          </p:nvCxnSpPr>
          <p:spPr>
            <a:xfrm rot="10800000" flipH="1">
              <a:off x="3335129" y="2990385"/>
              <a:ext cx="1986600" cy="12600"/>
            </a:xfrm>
            <a:prstGeom prst="straightConnector1">
              <a:avLst/>
            </a:prstGeom>
            <a:noFill/>
            <a:ln w="9525" cap="flat" cmpd="sng">
              <a:solidFill>
                <a:srgbClr val="F9EB6B"/>
              </a:solidFill>
              <a:prstDash val="solid"/>
              <a:miter lim="800000"/>
              <a:headEnd type="none" w="sm" len="sm"/>
              <a:tailEnd type="none" w="sm" len="sm"/>
            </a:ln>
          </p:spPr>
        </p:cxnSp>
        <p:sp>
          <p:nvSpPr>
            <p:cNvPr id="133" name="Google Shape;133;p2"/>
            <p:cNvSpPr/>
            <p:nvPr/>
          </p:nvSpPr>
          <p:spPr>
            <a:xfrm>
              <a:off x="5300195" y="2869230"/>
              <a:ext cx="507904" cy="276999"/>
            </a:xfrm>
            <a:prstGeom prst="rect">
              <a:avLst/>
            </a:prstGeom>
            <a:noFill/>
            <a:ln>
              <a:noFill/>
            </a:ln>
          </p:spPr>
          <p:txBody>
            <a:bodyPr spcFirstLastPara="1" wrap="square" lIns="91425" tIns="45700" rIns="91425" bIns="45700" anchor="t" anchorCtr="0">
              <a:spAutoFit/>
            </a:bodyPr>
            <a:lstStyle/>
            <a:p>
              <a:pPr>
                <a:buClr>
                  <a:srgbClr val="000000"/>
                </a:buClr>
                <a:buSzPts val="1200"/>
              </a:pPr>
              <a:r>
                <a:rPr lang="en-US" altLang="ja-JP" sz="1200" dirty="0">
                  <a:solidFill>
                    <a:srgbClr val="262626"/>
                  </a:solidFill>
                  <a:latin typeface="游ゴシック" panose="020B0400000000000000" pitchFamily="50" charset="-128"/>
                  <a:ea typeface="游ゴシック" panose="020B0400000000000000" pitchFamily="50" charset="-128"/>
                  <a:sym typeface="Arial"/>
                </a:rPr>
                <a:t>05</a:t>
              </a:r>
              <a:endParaRPr sz="1400" dirty="0">
                <a:solidFill>
                  <a:srgbClr val="000000"/>
                </a:solidFill>
                <a:latin typeface="游ゴシック" panose="020B0400000000000000" pitchFamily="50" charset="-128"/>
                <a:ea typeface="游ゴシック" panose="020B0400000000000000" pitchFamily="50" charset="-128"/>
                <a:sym typeface="Arial"/>
              </a:endParaRPr>
            </a:p>
          </p:txBody>
        </p:sp>
      </p:grpSp>
      <p:grpSp>
        <p:nvGrpSpPr>
          <p:cNvPr id="134" name="Google Shape;134;p2"/>
          <p:cNvGrpSpPr/>
          <p:nvPr/>
        </p:nvGrpSpPr>
        <p:grpSpPr>
          <a:xfrm>
            <a:off x="595729" y="3909526"/>
            <a:ext cx="5212370" cy="369332"/>
            <a:chOff x="595729" y="3413112"/>
            <a:chExt cx="5212370" cy="369332"/>
          </a:xfrm>
        </p:grpSpPr>
        <p:sp>
          <p:nvSpPr>
            <p:cNvPr id="135" name="Google Shape;135;p2"/>
            <p:cNvSpPr/>
            <p:nvPr/>
          </p:nvSpPr>
          <p:spPr>
            <a:xfrm>
              <a:off x="1033800" y="3505445"/>
              <a:ext cx="1407560" cy="184666"/>
            </a:xfrm>
            <a:prstGeom prst="rect">
              <a:avLst/>
            </a:prstGeom>
            <a:noFill/>
            <a:ln>
              <a:noFill/>
            </a:ln>
          </p:spPr>
          <p:txBody>
            <a:bodyPr spcFirstLastPara="1" wrap="square" lIns="0" tIns="0" rIns="0" bIns="0" anchor="t" anchorCtr="0">
              <a:spAutoFit/>
            </a:bodyPr>
            <a:lstStyle/>
            <a:p>
              <a:pPr>
                <a:buClr>
                  <a:srgbClr val="000000"/>
                </a:buClr>
                <a:buSzPts val="1200"/>
              </a:pPr>
              <a:r>
                <a:rPr lang="ja-JP" altLang="en-US" sz="1200" b="1" dirty="0">
                  <a:solidFill>
                    <a:schemeClr val="dk1"/>
                  </a:solidFill>
                  <a:latin typeface="游ゴシック" panose="020B0400000000000000" pitchFamily="50" charset="-128"/>
                  <a:ea typeface="游ゴシック" panose="020B0400000000000000" pitchFamily="50" charset="-128"/>
                  <a:sym typeface="Arial"/>
                </a:rPr>
                <a:t>（参考）過去判例</a:t>
              </a:r>
              <a:endParaRPr sz="1400" b="1" dirty="0">
                <a:solidFill>
                  <a:srgbClr val="000000"/>
                </a:solidFill>
                <a:latin typeface="游ゴシック" panose="020B0400000000000000" pitchFamily="50" charset="-128"/>
                <a:ea typeface="游ゴシック" panose="020B0400000000000000" pitchFamily="50" charset="-128"/>
                <a:sym typeface="Arial"/>
              </a:endParaRPr>
            </a:p>
          </p:txBody>
        </p:sp>
        <p:sp>
          <p:nvSpPr>
            <p:cNvPr id="136" name="Google Shape;136;p2"/>
            <p:cNvSpPr/>
            <p:nvPr/>
          </p:nvSpPr>
          <p:spPr>
            <a:xfrm>
              <a:off x="595729" y="3413112"/>
              <a:ext cx="512084" cy="369332"/>
            </a:xfrm>
            <a:prstGeom prst="rect">
              <a:avLst/>
            </a:prstGeom>
            <a:noFill/>
            <a:ln>
              <a:noFill/>
            </a:ln>
          </p:spPr>
          <p:txBody>
            <a:bodyPr spcFirstLastPara="1" wrap="square" lIns="0" tIns="0" rIns="0" bIns="0" anchor="t" anchorCtr="0">
              <a:spAutoFit/>
            </a:bodyPr>
            <a:lstStyle/>
            <a:p>
              <a:pPr algn="just">
                <a:buClr>
                  <a:srgbClr val="000000"/>
                </a:buClr>
                <a:buSzPts val="2400"/>
              </a:pPr>
              <a:r>
                <a:rPr lang="en-US" altLang="ja-JP" sz="2400" dirty="0">
                  <a:solidFill>
                    <a:srgbClr val="9FD9B8"/>
                  </a:solidFill>
                  <a:latin typeface="Segoe UI" panose="020B0502040204020203" pitchFamily="34" charset="0"/>
                  <a:ea typeface="Rockwell"/>
                  <a:cs typeface="Segoe UI" panose="020B0502040204020203" pitchFamily="34" charset="0"/>
                  <a:sym typeface="Rockwell"/>
                </a:rPr>
                <a:t>04</a:t>
              </a:r>
              <a:endParaRPr sz="1400" dirty="0">
                <a:solidFill>
                  <a:srgbClr val="9FD9B8"/>
                </a:solidFill>
                <a:latin typeface="Segoe UI" panose="020B0502040204020203" pitchFamily="34" charset="0"/>
                <a:ea typeface="游ゴシック" panose="020B0400000000000000" pitchFamily="50" charset="-128"/>
                <a:cs typeface="Segoe UI" panose="020B0502040204020203" pitchFamily="34" charset="0"/>
                <a:sym typeface="Arial"/>
              </a:endParaRPr>
            </a:p>
          </p:txBody>
        </p:sp>
        <p:cxnSp>
          <p:nvCxnSpPr>
            <p:cNvPr id="137" name="Google Shape;137;p2"/>
            <p:cNvCxnSpPr>
              <a:stCxn id="135" idx="3"/>
            </p:cNvCxnSpPr>
            <p:nvPr/>
          </p:nvCxnSpPr>
          <p:spPr>
            <a:xfrm rot="10800000" flipH="1">
              <a:off x="2441360" y="3585178"/>
              <a:ext cx="2820900" cy="12600"/>
            </a:xfrm>
            <a:prstGeom prst="straightConnector1">
              <a:avLst/>
            </a:prstGeom>
            <a:noFill/>
            <a:ln w="9525" cap="flat" cmpd="sng">
              <a:solidFill>
                <a:srgbClr val="9FD9B8"/>
              </a:solidFill>
              <a:prstDash val="solid"/>
              <a:miter lim="800000"/>
              <a:headEnd type="none" w="sm" len="sm"/>
              <a:tailEnd type="none" w="sm" len="sm"/>
            </a:ln>
          </p:spPr>
        </p:cxnSp>
        <p:sp>
          <p:nvSpPr>
            <p:cNvPr id="138" name="Google Shape;138;p2"/>
            <p:cNvSpPr/>
            <p:nvPr/>
          </p:nvSpPr>
          <p:spPr>
            <a:xfrm>
              <a:off x="5300195" y="3464023"/>
              <a:ext cx="507904" cy="276999"/>
            </a:xfrm>
            <a:prstGeom prst="rect">
              <a:avLst/>
            </a:prstGeom>
            <a:noFill/>
            <a:ln>
              <a:noFill/>
            </a:ln>
          </p:spPr>
          <p:txBody>
            <a:bodyPr spcFirstLastPara="1" wrap="square" lIns="91425" tIns="45700" rIns="91425" bIns="45700" anchor="t" anchorCtr="0">
              <a:spAutoFit/>
            </a:bodyPr>
            <a:lstStyle/>
            <a:p>
              <a:pPr>
                <a:buClr>
                  <a:srgbClr val="000000"/>
                </a:buClr>
                <a:buSzPts val="1200"/>
              </a:pPr>
              <a:r>
                <a:rPr lang="en-US" altLang="ja-JP" sz="1200" dirty="0">
                  <a:solidFill>
                    <a:srgbClr val="262626"/>
                  </a:solidFill>
                  <a:latin typeface="游ゴシック" panose="020B0400000000000000" pitchFamily="50" charset="-128"/>
                  <a:ea typeface="游ゴシック" panose="020B0400000000000000" pitchFamily="50" charset="-128"/>
                  <a:sym typeface="Arial"/>
                </a:rPr>
                <a:t>06</a:t>
              </a:r>
              <a:endParaRPr sz="1400" dirty="0">
                <a:solidFill>
                  <a:srgbClr val="000000"/>
                </a:solidFill>
                <a:latin typeface="游ゴシック" panose="020B0400000000000000" pitchFamily="50" charset="-128"/>
                <a:ea typeface="游ゴシック" panose="020B0400000000000000" pitchFamily="50" charset="-128"/>
                <a:sym typeface="Arial"/>
              </a:endParaRPr>
            </a:p>
          </p:txBody>
        </p:sp>
      </p:grpSp>
    </p:spTree>
  </p:cSld>
  <p:clrMapOvr>
    <a:masterClrMapping/>
  </p:clrMapOvr>
  <mc:AlternateContent xmlns:mc="http://schemas.openxmlformats.org/markup-compatibility/2006" xmlns:p14="http://schemas.microsoft.com/office/powerpoint/2010/main">
    <mc:Choice Requires="p14">
      <p:transition spd="med">
        <p14:prism/>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g27b762358cb_1_0"/>
          <p:cNvSpPr/>
          <p:nvPr/>
        </p:nvSpPr>
        <p:spPr>
          <a:xfrm>
            <a:off x="315410" y="516175"/>
            <a:ext cx="830400" cy="615600"/>
          </a:xfrm>
          <a:prstGeom prst="rect">
            <a:avLst/>
          </a:prstGeom>
          <a:noFill/>
          <a:ln>
            <a:noFill/>
          </a:ln>
        </p:spPr>
        <p:txBody>
          <a:bodyPr spcFirstLastPara="1" wrap="square" lIns="0" tIns="0" rIns="0" bIns="0" anchor="t" anchorCtr="0">
            <a:noAutofit/>
          </a:bodyPr>
          <a:lstStyle/>
          <a:p>
            <a:pPr algn="just">
              <a:buClr>
                <a:srgbClr val="000000"/>
              </a:buClr>
              <a:buSzPts val="4000"/>
            </a:pPr>
            <a:r>
              <a:rPr lang="en-US" altLang="ja-JP" sz="4000" dirty="0">
                <a:solidFill>
                  <a:schemeClr val="dk1"/>
                </a:solidFill>
                <a:latin typeface="Segoe UI" panose="020B0502040204020203" pitchFamily="34" charset="0"/>
                <a:ea typeface="Rockwell"/>
                <a:cs typeface="Segoe UI" panose="020B0502040204020203" pitchFamily="34" charset="0"/>
                <a:sym typeface="Rockwell"/>
              </a:rPr>
              <a:t>01</a:t>
            </a:r>
            <a:endParaRPr sz="4000" dirty="0">
              <a:solidFill>
                <a:schemeClr val="dk1"/>
              </a:solidFill>
              <a:latin typeface="Segoe UI" panose="020B0502040204020203" pitchFamily="34" charset="0"/>
              <a:ea typeface="07ロゴたいぷゴシック7" panose="02000600000000000000" pitchFamily="50" charset="-128"/>
              <a:cs typeface="Segoe UI" panose="020B0502040204020203" pitchFamily="34" charset="0"/>
              <a:sym typeface="Rockwell"/>
            </a:endParaRPr>
          </a:p>
        </p:txBody>
      </p:sp>
      <p:cxnSp>
        <p:nvCxnSpPr>
          <p:cNvPr id="144" name="Google Shape;144;g27b762358cb_1_0"/>
          <p:cNvCxnSpPr/>
          <p:nvPr/>
        </p:nvCxnSpPr>
        <p:spPr>
          <a:xfrm rot="10800000">
            <a:off x="1010100" y="516128"/>
            <a:ext cx="0" cy="615600"/>
          </a:xfrm>
          <a:prstGeom prst="straightConnector1">
            <a:avLst/>
          </a:prstGeom>
          <a:noFill/>
          <a:ln w="19050" cap="flat" cmpd="sng">
            <a:solidFill>
              <a:srgbClr val="E88197"/>
            </a:solidFill>
            <a:prstDash val="solid"/>
            <a:miter lim="800000"/>
            <a:headEnd type="none" w="sm" len="sm"/>
            <a:tailEnd type="none" w="sm" len="sm"/>
          </a:ln>
        </p:spPr>
      </p:cxnSp>
      <p:sp>
        <p:nvSpPr>
          <p:cNvPr id="145" name="Google Shape;145;g27b762358cb_1_0"/>
          <p:cNvSpPr/>
          <p:nvPr/>
        </p:nvSpPr>
        <p:spPr>
          <a:xfrm>
            <a:off x="471489" y="1481831"/>
            <a:ext cx="5805025" cy="2365060"/>
          </a:xfrm>
          <a:prstGeom prst="roundRect">
            <a:avLst>
              <a:gd name="adj" fmla="val 16667"/>
            </a:avLst>
          </a:prstGeom>
          <a:solidFill>
            <a:schemeClr val="lt1"/>
          </a:solidFill>
          <a:ln w="25400" cap="flat" cmpd="sng">
            <a:solidFill>
              <a:srgbClr val="E88197"/>
            </a:solidFill>
            <a:prstDash val="solid"/>
            <a:round/>
            <a:headEnd type="none" w="sm" len="sm"/>
            <a:tailEnd type="none" w="sm" len="sm"/>
          </a:ln>
        </p:spPr>
        <p:txBody>
          <a:bodyPr spcFirstLastPara="1" wrap="square" lIns="91425" tIns="45700" rIns="91425" bIns="45700" anchor="ctr" anchorCtr="0">
            <a:noAutofit/>
          </a:bodyPr>
          <a:lstStyle/>
          <a:p>
            <a:pPr algn="ctr"/>
            <a:endParaRPr sz="1400" dirty="0">
              <a:solidFill>
                <a:schemeClr val="dk1"/>
              </a:solidFill>
              <a:latin typeface="游ゴシック" panose="020B0400000000000000" pitchFamily="50" charset="-128"/>
              <a:ea typeface="游ゴシック" panose="020B0400000000000000" pitchFamily="50" charset="-128"/>
              <a:sym typeface="Arial"/>
            </a:endParaRPr>
          </a:p>
        </p:txBody>
      </p:sp>
      <p:sp>
        <p:nvSpPr>
          <p:cNvPr id="146" name="Google Shape;146;g27b762358cb_1_0"/>
          <p:cNvSpPr/>
          <p:nvPr/>
        </p:nvSpPr>
        <p:spPr>
          <a:xfrm>
            <a:off x="857672" y="1386862"/>
            <a:ext cx="4364777" cy="241022"/>
          </a:xfrm>
          <a:prstGeom prst="rect">
            <a:avLst/>
          </a:prstGeom>
          <a:solidFill>
            <a:schemeClr val="lt1"/>
          </a:solidFill>
          <a:ln>
            <a:noFill/>
          </a:ln>
        </p:spPr>
        <p:txBody>
          <a:bodyPr spcFirstLastPara="1" wrap="square" lIns="91425" tIns="45700" rIns="91425" bIns="45700" anchor="ctr" anchorCtr="0">
            <a:noAutofit/>
          </a:bodyPr>
          <a:lstStyle/>
          <a:p>
            <a:r>
              <a:rPr lang="en-US" altLang="ja-JP" sz="1400" b="1" dirty="0">
                <a:solidFill>
                  <a:schemeClr val="dk1"/>
                </a:solidFill>
                <a:latin typeface="游ゴシック" panose="020B0400000000000000" pitchFamily="50" charset="-128"/>
                <a:ea typeface="游ゴシック" panose="020B0400000000000000" pitchFamily="50" charset="-128"/>
                <a:sym typeface="Arial"/>
              </a:rPr>
              <a:t>A.</a:t>
            </a:r>
            <a:r>
              <a:rPr lang="ja-JP" altLang="en-US" sz="1400" b="1" dirty="0">
                <a:solidFill>
                  <a:schemeClr val="dk1"/>
                </a:solidFill>
                <a:latin typeface="游ゴシック" panose="020B0400000000000000" pitchFamily="50" charset="-128"/>
                <a:ea typeface="游ゴシック" panose="020B0400000000000000" pitchFamily="50" charset="-128"/>
              </a:rPr>
              <a:t>可能ですが、人事（専門家）が確認しましょう。</a:t>
            </a:r>
            <a:endParaRPr lang="en-US" altLang="ja-JP" sz="1400" b="1" dirty="0">
              <a:solidFill>
                <a:schemeClr val="dk1"/>
              </a:solidFill>
              <a:latin typeface="游ゴシック" panose="020B0400000000000000" pitchFamily="50" charset="-128"/>
              <a:ea typeface="游ゴシック" panose="020B0400000000000000" pitchFamily="50" charset="-128"/>
            </a:endParaRPr>
          </a:p>
        </p:txBody>
      </p:sp>
      <p:sp>
        <p:nvSpPr>
          <p:cNvPr id="147" name="Google Shape;147;g27b762358cb_1_0"/>
          <p:cNvSpPr/>
          <p:nvPr/>
        </p:nvSpPr>
        <p:spPr>
          <a:xfrm>
            <a:off x="629774" y="1714991"/>
            <a:ext cx="266330" cy="199132"/>
          </a:xfrm>
          <a:prstGeom prst="rightArrow">
            <a:avLst>
              <a:gd name="adj1" fmla="val 50000"/>
              <a:gd name="adj2" fmla="val 50000"/>
            </a:avLst>
          </a:prstGeom>
          <a:solidFill>
            <a:srgbClr val="FFCCCC"/>
          </a:solidFill>
          <a:ln w="9525" cap="flat" cmpd="sng">
            <a:solidFill>
              <a:srgbClr val="EB792A"/>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91425" tIns="45700" rIns="91425" bIns="45700" anchor="ctr" anchorCtr="0">
            <a:noAutofit/>
          </a:bodyPr>
          <a:lstStyle/>
          <a:p>
            <a:pPr algn="ctr"/>
            <a:endParaRPr sz="1400" b="1" dirty="0">
              <a:solidFill>
                <a:srgbClr val="F7CAAC"/>
              </a:solidFill>
              <a:latin typeface="游ゴシック" panose="020B0400000000000000" pitchFamily="50" charset="-128"/>
              <a:ea typeface="游ゴシック" panose="020B0400000000000000" pitchFamily="50" charset="-128"/>
              <a:sym typeface="Arial"/>
            </a:endParaRPr>
          </a:p>
        </p:txBody>
      </p:sp>
      <p:sp>
        <p:nvSpPr>
          <p:cNvPr id="148" name="Google Shape;148;g27b762358cb_1_0"/>
          <p:cNvSpPr/>
          <p:nvPr/>
        </p:nvSpPr>
        <p:spPr>
          <a:xfrm>
            <a:off x="771879" y="4150217"/>
            <a:ext cx="4138951" cy="360377"/>
          </a:xfrm>
          <a:prstGeom prst="rect">
            <a:avLst/>
          </a:prstGeom>
          <a:solidFill>
            <a:schemeClr val="lt1"/>
          </a:solidFill>
          <a:ln>
            <a:noFill/>
          </a:ln>
        </p:spPr>
        <p:txBody>
          <a:bodyPr spcFirstLastPara="1" wrap="square" lIns="91425" tIns="45700" rIns="91425" bIns="45700" anchor="ctr" anchorCtr="0">
            <a:noAutofit/>
          </a:bodyPr>
          <a:lstStyle/>
          <a:p>
            <a:r>
              <a:rPr lang="ja-JP" altLang="en-US" sz="1400" b="1" dirty="0">
                <a:solidFill>
                  <a:schemeClr val="dk1"/>
                </a:solidFill>
                <a:latin typeface="游ゴシック" panose="020B0400000000000000" pitchFamily="50" charset="-128"/>
                <a:ea typeface="游ゴシック" panose="020B0400000000000000" pitchFamily="50" charset="-128"/>
                <a:sym typeface="Arial"/>
              </a:rPr>
              <a:t>☑　選考時の健康調査、注意点</a:t>
            </a:r>
            <a:endParaRPr dirty="0">
              <a:latin typeface="游ゴシック" panose="020B0400000000000000" pitchFamily="50" charset="-128"/>
              <a:ea typeface="游ゴシック" panose="020B0400000000000000" pitchFamily="50" charset="-128"/>
            </a:endParaRPr>
          </a:p>
        </p:txBody>
      </p:sp>
      <p:cxnSp>
        <p:nvCxnSpPr>
          <p:cNvPr id="149" name="Google Shape;149;g27b762358cb_1_0"/>
          <p:cNvCxnSpPr/>
          <p:nvPr/>
        </p:nvCxnSpPr>
        <p:spPr>
          <a:xfrm>
            <a:off x="621437" y="4509108"/>
            <a:ext cx="2947386" cy="0"/>
          </a:xfrm>
          <a:prstGeom prst="straightConnector1">
            <a:avLst/>
          </a:prstGeom>
          <a:noFill/>
          <a:ln w="9525" cap="flat" cmpd="sng">
            <a:solidFill>
              <a:srgbClr val="E88197"/>
            </a:solidFill>
            <a:prstDash val="solid"/>
            <a:round/>
            <a:headEnd type="none" w="sm" len="sm"/>
            <a:tailEnd type="none" w="sm" len="sm"/>
          </a:ln>
        </p:spPr>
      </p:cxnSp>
      <p:sp>
        <p:nvSpPr>
          <p:cNvPr id="150" name="Google Shape;150;g27b762358cb_1_0"/>
          <p:cNvSpPr/>
          <p:nvPr/>
        </p:nvSpPr>
        <p:spPr>
          <a:xfrm>
            <a:off x="681621" y="4482473"/>
            <a:ext cx="5316725" cy="763478"/>
          </a:xfrm>
          <a:prstGeom prst="rect">
            <a:avLst/>
          </a:prstGeom>
          <a:noFill/>
          <a:ln>
            <a:noFill/>
          </a:ln>
        </p:spPr>
        <p:txBody>
          <a:bodyPr spcFirstLastPara="1" wrap="square" lIns="91425" tIns="45700" rIns="91425" bIns="45700" anchor="ctr" anchorCtr="0">
            <a:noAutofit/>
          </a:bodyPr>
          <a:lstStyle/>
          <a:p>
            <a:pPr>
              <a:lnSpc>
                <a:spcPct val="141666"/>
              </a:lnSpc>
            </a:pPr>
            <a:r>
              <a:rPr lang="ja-JP" altLang="en-US" sz="1200" dirty="0">
                <a:solidFill>
                  <a:schemeClr val="dk1"/>
                </a:solidFill>
                <a:latin typeface="游ゴシック" panose="020B0400000000000000" pitchFamily="50" charset="-128"/>
                <a:ea typeface="游ゴシック" panose="020B0400000000000000" pitchFamily="50" charset="-128"/>
                <a:sym typeface="Arial"/>
              </a:rPr>
              <a:t>選考時に健康調査を行う場合には、応募者へ十分配慮する必要があります。下記項目を確認し、取り扱いには注意してください。</a:t>
            </a:r>
            <a:endParaRPr dirty="0">
              <a:latin typeface="游ゴシック" panose="020B0400000000000000" pitchFamily="50" charset="-128"/>
              <a:ea typeface="游ゴシック" panose="020B0400000000000000" pitchFamily="50" charset="-128"/>
            </a:endParaRPr>
          </a:p>
        </p:txBody>
      </p:sp>
      <p:cxnSp>
        <p:nvCxnSpPr>
          <p:cNvPr id="151" name="Google Shape;151;g27b762358cb_1_0"/>
          <p:cNvCxnSpPr/>
          <p:nvPr/>
        </p:nvCxnSpPr>
        <p:spPr>
          <a:xfrm>
            <a:off x="559292" y="5265185"/>
            <a:ext cx="5557421" cy="0"/>
          </a:xfrm>
          <a:prstGeom prst="straightConnector1">
            <a:avLst/>
          </a:prstGeom>
          <a:noFill/>
          <a:ln w="15875" cap="flat" cmpd="sng">
            <a:solidFill>
              <a:srgbClr val="E88197"/>
            </a:solidFill>
            <a:prstDash val="dash"/>
            <a:round/>
            <a:headEnd type="none" w="sm" len="sm"/>
            <a:tailEnd type="none" w="sm" len="sm"/>
          </a:ln>
        </p:spPr>
      </p:cxnSp>
      <p:graphicFrame>
        <p:nvGraphicFramePr>
          <p:cNvPr id="152" name="Google Shape;152;g27b762358cb_1_0"/>
          <p:cNvGraphicFramePr/>
          <p:nvPr/>
        </p:nvGraphicFramePr>
        <p:xfrm>
          <a:off x="545979" y="5568511"/>
          <a:ext cx="5557425" cy="3627180"/>
        </p:xfrm>
        <a:graphic>
          <a:graphicData uri="http://schemas.openxmlformats.org/drawingml/2006/table">
            <a:tbl>
              <a:tblPr bandRow="1">
                <a:noFill/>
              </a:tblPr>
              <a:tblGrid>
                <a:gridCol w="582725">
                  <a:extLst>
                    <a:ext uri="{9D8B030D-6E8A-4147-A177-3AD203B41FA5}">
                      <a16:colId xmlns:a16="http://schemas.microsoft.com/office/drawing/2014/main" val="20000"/>
                    </a:ext>
                  </a:extLst>
                </a:gridCol>
                <a:gridCol w="4974700">
                  <a:extLst>
                    <a:ext uri="{9D8B030D-6E8A-4147-A177-3AD203B41FA5}">
                      <a16:colId xmlns:a16="http://schemas.microsoft.com/office/drawing/2014/main" val="20001"/>
                    </a:ext>
                  </a:extLst>
                </a:gridCol>
              </a:tblGrid>
              <a:tr h="370850">
                <a:tc>
                  <a:txBody>
                    <a:bodyPr/>
                    <a:lstStyle/>
                    <a:p>
                      <a:pPr marL="0" marR="0" lvl="0" indent="0" algn="ctr" rtl="0">
                        <a:lnSpc>
                          <a:spcPct val="100000"/>
                        </a:lnSpc>
                        <a:spcBef>
                          <a:spcPts val="0"/>
                        </a:spcBef>
                        <a:spcAft>
                          <a:spcPts val="0"/>
                        </a:spcAft>
                        <a:buNone/>
                      </a:pPr>
                      <a:r>
                        <a:rPr lang="ja-JP" sz="1200" u="none" strike="noStrike" cap="none" dirty="0">
                          <a:latin typeface="游ゴシック" panose="020B0400000000000000" pitchFamily="50" charset="-128"/>
                          <a:ea typeface="游ゴシック" panose="020B0400000000000000" pitchFamily="50" charset="-128"/>
                          <a:cs typeface="Arial"/>
                          <a:sym typeface="Arial"/>
                        </a:rPr>
                        <a:t>✔</a:t>
                      </a:r>
                      <a:endParaRPr dirty="0">
                        <a:latin typeface="游ゴシック" panose="020B0400000000000000" pitchFamily="50" charset="-128"/>
                        <a:ea typeface="游ゴシック" panose="020B0400000000000000" pitchFamily="50" charset="-128"/>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E88197">
                        <a:alpha val="9803"/>
                      </a:srgbClr>
                    </a:solidFill>
                  </a:tcPr>
                </a:tc>
                <a:tc>
                  <a:txBody>
                    <a:bodyPr/>
                    <a:lstStyle/>
                    <a:p>
                      <a:pPr marL="0" marR="0" lvl="0" indent="0" algn="l" rtl="0">
                        <a:lnSpc>
                          <a:spcPct val="100000"/>
                        </a:lnSpc>
                        <a:spcBef>
                          <a:spcPts val="0"/>
                        </a:spcBef>
                        <a:spcAft>
                          <a:spcPts val="0"/>
                        </a:spcAft>
                        <a:buNone/>
                      </a:pPr>
                      <a:r>
                        <a:rPr lang="ja-JP" sz="1200" b="1" u="none" strike="noStrike" cap="none" dirty="0">
                          <a:latin typeface="游ゴシック" panose="020B0400000000000000" pitchFamily="50" charset="-128"/>
                          <a:ea typeface="游ゴシック" panose="020B0400000000000000" pitchFamily="50" charset="-128"/>
                          <a:cs typeface="Arial"/>
                          <a:sym typeface="Arial"/>
                        </a:rPr>
                        <a:t>利用目的を通知する</a:t>
                      </a:r>
                      <a:endParaRPr dirty="0">
                        <a:latin typeface="游ゴシック" panose="020B0400000000000000" pitchFamily="50" charset="-128"/>
                        <a:ea typeface="游ゴシック" panose="020B0400000000000000" pitchFamily="50" charset="-128"/>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E88197">
                        <a:alpha val="9803"/>
                      </a:srgbClr>
                    </a:solidFill>
                  </a:tcPr>
                </a:tc>
                <a:extLst>
                  <a:ext uri="{0D108BD9-81ED-4DB2-BD59-A6C34878D82A}">
                    <a16:rowId xmlns:a16="http://schemas.microsoft.com/office/drawing/2014/main" val="10000"/>
                  </a:ext>
                </a:extLst>
              </a:tr>
              <a:tr h="370850">
                <a:tc>
                  <a:txBody>
                    <a:bodyPr/>
                    <a:lstStyle/>
                    <a:p>
                      <a:pPr marL="0" marR="0" lvl="0" indent="0" algn="ctr" rtl="0">
                        <a:lnSpc>
                          <a:spcPct val="100000"/>
                        </a:lnSpc>
                        <a:spcBef>
                          <a:spcPts val="0"/>
                        </a:spcBef>
                        <a:spcAft>
                          <a:spcPts val="0"/>
                        </a:spcAft>
                        <a:buNone/>
                      </a:pPr>
                      <a:endParaRPr sz="1200" u="none" strike="noStrike" cap="none" dirty="0">
                        <a:latin typeface="游ゴシック" panose="020B0400000000000000" pitchFamily="50" charset="-128"/>
                        <a:ea typeface="游ゴシック" panose="020B0400000000000000" pitchFamily="50" charset="-128"/>
                        <a:cs typeface="Arial"/>
                        <a:sym typeface="Arial"/>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r>
                        <a:rPr lang="ja-JP" sz="1050" u="none" strike="noStrike" cap="none" dirty="0">
                          <a:latin typeface="游ゴシック" panose="020B0400000000000000" pitchFamily="50" charset="-128"/>
                          <a:ea typeface="游ゴシック" panose="020B0400000000000000" pitchFamily="50" charset="-128"/>
                          <a:cs typeface="Arial"/>
                          <a:sym typeface="Arial"/>
                        </a:rPr>
                        <a:t>健康調査はあくまでも「採用後の勤務に耐える健康を保有しているかどうかを判断する」という目的の為に限定して行います。</a:t>
                      </a:r>
                      <a:endParaRPr sz="1050" u="none" strike="noStrike" cap="none" dirty="0">
                        <a:latin typeface="游ゴシック" panose="020B0400000000000000" pitchFamily="50" charset="-128"/>
                        <a:ea typeface="游ゴシック" panose="020B0400000000000000" pitchFamily="50" charset="-128"/>
                        <a:cs typeface="Arial"/>
                        <a:sym typeface="Arial"/>
                      </a:endParaRPr>
                    </a:p>
                    <a:p>
                      <a:pPr marL="0" marR="0" lvl="0" indent="0" algn="l" rtl="0">
                        <a:lnSpc>
                          <a:spcPct val="100000"/>
                        </a:lnSpc>
                        <a:spcBef>
                          <a:spcPts val="0"/>
                        </a:spcBef>
                        <a:spcAft>
                          <a:spcPts val="0"/>
                        </a:spcAft>
                        <a:buNone/>
                      </a:pPr>
                      <a:r>
                        <a:rPr lang="ja-JP" sz="1050" u="none" strike="noStrike" cap="none" dirty="0">
                          <a:latin typeface="游ゴシック" panose="020B0400000000000000" pitchFamily="50" charset="-128"/>
                          <a:ea typeface="游ゴシック" panose="020B0400000000000000" pitchFamily="50" charset="-128"/>
                          <a:cs typeface="Arial"/>
                          <a:sym typeface="Arial"/>
                        </a:rPr>
                        <a:t>また、健康情報は個人情報保護法上の「個人情報」に当たるため、取得時に利用目的を通知する必要があります。</a:t>
                      </a:r>
                      <a:endParaRPr sz="1050" u="none" strike="noStrike" cap="none" dirty="0">
                        <a:latin typeface="游ゴシック" panose="020B0400000000000000" pitchFamily="50" charset="-128"/>
                        <a:ea typeface="游ゴシック" panose="020B0400000000000000" pitchFamily="50" charset="-128"/>
                        <a:cs typeface="Arial"/>
                        <a:sym typeface="Arial"/>
                      </a:endParaRPr>
                    </a:p>
                    <a:p>
                      <a:pPr marL="0" marR="0" lvl="0" indent="0" algn="l" rtl="0">
                        <a:lnSpc>
                          <a:spcPct val="100000"/>
                        </a:lnSpc>
                        <a:spcBef>
                          <a:spcPts val="0"/>
                        </a:spcBef>
                        <a:spcAft>
                          <a:spcPts val="0"/>
                        </a:spcAft>
                        <a:buNone/>
                      </a:pPr>
                      <a:endParaRPr sz="1050" u="none" strike="noStrike" cap="none" dirty="0">
                        <a:latin typeface="游ゴシック" panose="020B0400000000000000" pitchFamily="50" charset="-128"/>
                        <a:ea typeface="游ゴシック" panose="020B0400000000000000" pitchFamily="50" charset="-128"/>
                        <a:cs typeface="Arial"/>
                        <a:sym typeface="Arial"/>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1"/>
                  </a:ext>
                </a:extLst>
              </a:tr>
              <a:tr h="370850">
                <a:tc>
                  <a:txBody>
                    <a:bodyPr/>
                    <a:lstStyle/>
                    <a:p>
                      <a:pPr marL="0" marR="0" lvl="0" indent="0" algn="ctr" rtl="0">
                        <a:lnSpc>
                          <a:spcPct val="100000"/>
                        </a:lnSpc>
                        <a:spcBef>
                          <a:spcPts val="0"/>
                        </a:spcBef>
                        <a:spcAft>
                          <a:spcPts val="0"/>
                        </a:spcAft>
                        <a:buClr>
                          <a:srgbClr val="000000"/>
                        </a:buClr>
                        <a:buSzPts val="1200"/>
                        <a:buFont typeface="Arial"/>
                        <a:buNone/>
                      </a:pPr>
                      <a:r>
                        <a:rPr lang="ja-JP" sz="1200" u="none" strike="noStrike" cap="none" dirty="0">
                          <a:latin typeface="游ゴシック" panose="020B0400000000000000" pitchFamily="50" charset="-128"/>
                          <a:ea typeface="游ゴシック" panose="020B0400000000000000" pitchFamily="50" charset="-128"/>
                          <a:cs typeface="Arial"/>
                          <a:sym typeface="Arial"/>
                        </a:rPr>
                        <a:t>✔</a:t>
                      </a:r>
                      <a:endParaRPr dirty="0">
                        <a:latin typeface="游ゴシック" panose="020B0400000000000000" pitchFamily="50" charset="-128"/>
                        <a:ea typeface="游ゴシック" panose="020B0400000000000000" pitchFamily="50" charset="-128"/>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E88197">
                        <a:alpha val="9803"/>
                      </a:srgbClr>
                    </a:solidFill>
                  </a:tcPr>
                </a:tc>
                <a:tc>
                  <a:txBody>
                    <a:bodyPr/>
                    <a:lstStyle/>
                    <a:p>
                      <a:pPr marL="0" marR="0" lvl="0" indent="0" algn="l" rtl="0">
                        <a:lnSpc>
                          <a:spcPct val="100000"/>
                        </a:lnSpc>
                        <a:spcBef>
                          <a:spcPts val="0"/>
                        </a:spcBef>
                        <a:spcAft>
                          <a:spcPts val="0"/>
                        </a:spcAft>
                        <a:buNone/>
                      </a:pPr>
                      <a:r>
                        <a:rPr lang="ja-JP" sz="1200" b="1" u="none" strike="noStrike" cap="none" dirty="0">
                          <a:latin typeface="游ゴシック" panose="020B0400000000000000" pitchFamily="50" charset="-128"/>
                          <a:ea typeface="游ゴシック" panose="020B0400000000000000" pitchFamily="50" charset="-128"/>
                          <a:cs typeface="Arial"/>
                          <a:sym typeface="Arial"/>
                        </a:rPr>
                        <a:t>取得する情報の範囲を検討する</a:t>
                      </a:r>
                      <a:endParaRPr dirty="0">
                        <a:latin typeface="游ゴシック" panose="020B0400000000000000" pitchFamily="50" charset="-128"/>
                        <a:ea typeface="游ゴシック" panose="020B0400000000000000" pitchFamily="50" charset="-128"/>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E88197">
                        <a:alpha val="9803"/>
                      </a:srgbClr>
                    </a:solidFill>
                  </a:tcPr>
                </a:tc>
                <a:extLst>
                  <a:ext uri="{0D108BD9-81ED-4DB2-BD59-A6C34878D82A}">
                    <a16:rowId xmlns:a16="http://schemas.microsoft.com/office/drawing/2014/main" val="10002"/>
                  </a:ext>
                </a:extLst>
              </a:tr>
              <a:tr h="370850">
                <a:tc>
                  <a:txBody>
                    <a:bodyPr/>
                    <a:lstStyle/>
                    <a:p>
                      <a:pPr marL="0" marR="0" lvl="0" indent="0" algn="ctr" rtl="0">
                        <a:lnSpc>
                          <a:spcPct val="100000"/>
                        </a:lnSpc>
                        <a:spcBef>
                          <a:spcPts val="0"/>
                        </a:spcBef>
                        <a:spcAft>
                          <a:spcPts val="0"/>
                        </a:spcAft>
                        <a:buNone/>
                      </a:pPr>
                      <a:endParaRPr sz="1200" u="none" strike="noStrike" cap="none" dirty="0">
                        <a:latin typeface="游ゴシック" panose="020B0400000000000000" pitchFamily="50" charset="-128"/>
                        <a:ea typeface="游ゴシック" panose="020B0400000000000000" pitchFamily="50" charset="-128"/>
                        <a:cs typeface="Arial"/>
                        <a:sym typeface="Arial"/>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r>
                        <a:rPr lang="ja-JP" sz="1050" u="none" strike="noStrike" cap="none" dirty="0">
                          <a:latin typeface="游ゴシック" panose="020B0400000000000000" pitchFamily="50" charset="-128"/>
                          <a:ea typeface="游ゴシック" panose="020B0400000000000000" pitchFamily="50" charset="-128"/>
                          <a:cs typeface="Arial"/>
                          <a:sym typeface="Arial"/>
                        </a:rPr>
                        <a:t>取得する情報は「採用後の勤務に耐える健康を保有しているかどうかを判断する」という目的のために必要な情報に留めます。</a:t>
                      </a:r>
                      <a:endParaRPr sz="1050" u="none" strike="noStrike" cap="none" dirty="0">
                        <a:latin typeface="游ゴシック" panose="020B0400000000000000" pitchFamily="50" charset="-128"/>
                        <a:ea typeface="游ゴシック" panose="020B0400000000000000" pitchFamily="50" charset="-128"/>
                        <a:cs typeface="Arial"/>
                        <a:sym typeface="Arial"/>
                      </a:endParaRPr>
                    </a:p>
                    <a:p>
                      <a:pPr marL="0" marR="0" lvl="0" indent="0" algn="l" rtl="0">
                        <a:lnSpc>
                          <a:spcPct val="100000"/>
                        </a:lnSpc>
                        <a:spcBef>
                          <a:spcPts val="0"/>
                        </a:spcBef>
                        <a:spcAft>
                          <a:spcPts val="0"/>
                        </a:spcAft>
                        <a:buNone/>
                      </a:pPr>
                      <a:r>
                        <a:rPr lang="ja-JP" sz="1050" u="none" strike="noStrike" cap="none" dirty="0">
                          <a:latin typeface="游ゴシック" panose="020B0400000000000000" pitchFamily="50" charset="-128"/>
                          <a:ea typeface="游ゴシック" panose="020B0400000000000000" pitchFamily="50" charset="-128"/>
                          <a:cs typeface="Arial"/>
                          <a:sym typeface="Arial"/>
                        </a:rPr>
                        <a:t>また、HIV感染症やB型肝炎など感染する可能性の低い感染症や、色覚異常などの遺伝情報については、取得すべきではありません。</a:t>
                      </a:r>
                      <a:endParaRPr sz="1050" u="none" strike="noStrike" cap="none" dirty="0">
                        <a:latin typeface="游ゴシック" panose="020B0400000000000000" pitchFamily="50" charset="-128"/>
                        <a:ea typeface="游ゴシック" panose="020B0400000000000000" pitchFamily="50" charset="-128"/>
                        <a:cs typeface="Arial"/>
                        <a:sym typeface="Arial"/>
                      </a:endParaRPr>
                    </a:p>
                    <a:p>
                      <a:pPr marL="0" marR="0" lvl="0" indent="0" algn="l" rtl="0">
                        <a:lnSpc>
                          <a:spcPct val="100000"/>
                        </a:lnSpc>
                        <a:spcBef>
                          <a:spcPts val="0"/>
                        </a:spcBef>
                        <a:spcAft>
                          <a:spcPts val="0"/>
                        </a:spcAft>
                        <a:buNone/>
                      </a:pPr>
                      <a:endParaRPr sz="1050" u="none" strike="noStrike" cap="none" dirty="0">
                        <a:latin typeface="游ゴシック" panose="020B0400000000000000" pitchFamily="50" charset="-128"/>
                        <a:ea typeface="游ゴシック" panose="020B0400000000000000" pitchFamily="50" charset="-128"/>
                        <a:cs typeface="Arial"/>
                        <a:sym typeface="Arial"/>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3"/>
                  </a:ext>
                </a:extLst>
              </a:tr>
              <a:tr h="370850">
                <a:tc>
                  <a:txBody>
                    <a:bodyPr/>
                    <a:lstStyle/>
                    <a:p>
                      <a:pPr marL="0" marR="0" lvl="0" indent="0" algn="ctr" rtl="0">
                        <a:lnSpc>
                          <a:spcPct val="100000"/>
                        </a:lnSpc>
                        <a:spcBef>
                          <a:spcPts val="0"/>
                        </a:spcBef>
                        <a:spcAft>
                          <a:spcPts val="0"/>
                        </a:spcAft>
                        <a:buClr>
                          <a:srgbClr val="000000"/>
                        </a:buClr>
                        <a:buSzPts val="1200"/>
                        <a:buFont typeface="Arial"/>
                        <a:buNone/>
                      </a:pPr>
                      <a:r>
                        <a:rPr lang="ja-JP" sz="1200" u="none" strike="noStrike" cap="none" dirty="0">
                          <a:latin typeface="游ゴシック" panose="020B0400000000000000" pitchFamily="50" charset="-128"/>
                          <a:ea typeface="游ゴシック" panose="020B0400000000000000" pitchFamily="50" charset="-128"/>
                          <a:cs typeface="Arial"/>
                          <a:sym typeface="Arial"/>
                        </a:rPr>
                        <a:t>✔</a:t>
                      </a:r>
                      <a:endParaRPr dirty="0">
                        <a:latin typeface="游ゴシック" panose="020B0400000000000000" pitchFamily="50" charset="-128"/>
                        <a:ea typeface="游ゴシック" panose="020B0400000000000000" pitchFamily="50" charset="-128"/>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E88197">
                        <a:alpha val="9803"/>
                      </a:srgbClr>
                    </a:solidFill>
                  </a:tcPr>
                </a:tc>
                <a:tc>
                  <a:txBody>
                    <a:bodyPr/>
                    <a:lstStyle/>
                    <a:p>
                      <a:pPr marL="0" marR="0" lvl="0" indent="0" algn="l" rtl="0">
                        <a:lnSpc>
                          <a:spcPct val="100000"/>
                        </a:lnSpc>
                        <a:spcBef>
                          <a:spcPts val="0"/>
                        </a:spcBef>
                        <a:spcAft>
                          <a:spcPts val="0"/>
                        </a:spcAft>
                        <a:buNone/>
                      </a:pPr>
                      <a:r>
                        <a:rPr lang="ja-JP" sz="1200" b="1" u="none" strike="noStrike" cap="none" dirty="0">
                          <a:latin typeface="游ゴシック" panose="020B0400000000000000" pitchFamily="50" charset="-128"/>
                          <a:ea typeface="游ゴシック" panose="020B0400000000000000" pitchFamily="50" charset="-128"/>
                          <a:cs typeface="Arial"/>
                          <a:sym typeface="Arial"/>
                        </a:rPr>
                        <a:t>本人の同意を得る</a:t>
                      </a:r>
                      <a:endParaRPr dirty="0">
                        <a:latin typeface="游ゴシック" panose="020B0400000000000000" pitchFamily="50" charset="-128"/>
                        <a:ea typeface="游ゴシック" panose="020B0400000000000000" pitchFamily="50" charset="-128"/>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E88197">
                        <a:alpha val="9803"/>
                      </a:srgbClr>
                    </a:solidFill>
                  </a:tcPr>
                </a:tc>
                <a:extLst>
                  <a:ext uri="{0D108BD9-81ED-4DB2-BD59-A6C34878D82A}">
                    <a16:rowId xmlns:a16="http://schemas.microsoft.com/office/drawing/2014/main" val="10004"/>
                  </a:ext>
                </a:extLst>
              </a:tr>
              <a:tr h="370850">
                <a:tc>
                  <a:txBody>
                    <a:bodyPr/>
                    <a:lstStyle/>
                    <a:p>
                      <a:pPr marL="0" marR="0" lvl="0" indent="0" algn="ctr" rtl="0">
                        <a:lnSpc>
                          <a:spcPct val="100000"/>
                        </a:lnSpc>
                        <a:spcBef>
                          <a:spcPts val="0"/>
                        </a:spcBef>
                        <a:spcAft>
                          <a:spcPts val="0"/>
                        </a:spcAft>
                        <a:buClr>
                          <a:srgbClr val="000000"/>
                        </a:buClr>
                        <a:buSzPts val="1200"/>
                        <a:buFont typeface="Arial"/>
                        <a:buNone/>
                      </a:pPr>
                      <a:endParaRPr sz="1200" u="none" strike="noStrike" cap="none" dirty="0">
                        <a:latin typeface="游ゴシック" panose="020B0400000000000000" pitchFamily="50" charset="-128"/>
                        <a:ea typeface="游ゴシック" panose="020B0400000000000000" pitchFamily="50" charset="-128"/>
                        <a:cs typeface="Arial"/>
                        <a:sym typeface="Arial"/>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r>
                        <a:rPr lang="ja-JP" sz="1050" b="0" u="none" strike="noStrike" cap="none" dirty="0">
                          <a:latin typeface="游ゴシック" panose="020B0400000000000000" pitchFamily="50" charset="-128"/>
                          <a:ea typeface="游ゴシック" panose="020B0400000000000000" pitchFamily="50" charset="-128"/>
                          <a:cs typeface="Arial"/>
                          <a:sym typeface="Arial"/>
                        </a:rPr>
                        <a:t>健康情報は個人情報保護法上の「要配慮個人情報」に該当するため、取得の前に本人の同意が必要となります。</a:t>
                      </a:r>
                      <a:endParaRPr sz="1050" b="0" u="none" strike="noStrike" cap="none" dirty="0">
                        <a:latin typeface="游ゴシック" panose="020B0400000000000000" pitchFamily="50" charset="-128"/>
                        <a:ea typeface="游ゴシック" panose="020B0400000000000000" pitchFamily="50" charset="-128"/>
                        <a:cs typeface="Arial"/>
                        <a:sym typeface="Arial"/>
                      </a:endParaRPr>
                    </a:p>
                    <a:p>
                      <a:pPr marL="0" marR="0" lvl="0" indent="0" algn="l" rtl="0">
                        <a:lnSpc>
                          <a:spcPct val="100000"/>
                        </a:lnSpc>
                        <a:spcBef>
                          <a:spcPts val="0"/>
                        </a:spcBef>
                        <a:spcAft>
                          <a:spcPts val="0"/>
                        </a:spcAft>
                        <a:buNone/>
                      </a:pPr>
                      <a:r>
                        <a:rPr lang="ja-JP" sz="1050" b="0" u="none" strike="noStrike" cap="none" dirty="0">
                          <a:latin typeface="游ゴシック" panose="020B0400000000000000" pitchFamily="50" charset="-128"/>
                          <a:ea typeface="游ゴシック" panose="020B0400000000000000" pitchFamily="50" charset="-128"/>
                          <a:cs typeface="Arial"/>
                          <a:sym typeface="Arial"/>
                        </a:rPr>
                        <a:t>あらかじめ応募者に十分な説明を行い、同意書を取得しておくことが望ましいでしょう。</a:t>
                      </a:r>
                      <a:endParaRPr dirty="0">
                        <a:latin typeface="游ゴシック" panose="020B0400000000000000" pitchFamily="50" charset="-128"/>
                        <a:ea typeface="游ゴシック" panose="020B0400000000000000" pitchFamily="50" charset="-128"/>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5"/>
                  </a:ext>
                </a:extLst>
              </a:tr>
            </a:tbl>
          </a:graphicData>
        </a:graphic>
      </p:graphicFrame>
      <p:sp>
        <p:nvSpPr>
          <p:cNvPr id="161" name="Google Shape;161;g27b762358cb_1_0"/>
          <p:cNvSpPr/>
          <p:nvPr/>
        </p:nvSpPr>
        <p:spPr>
          <a:xfrm>
            <a:off x="887767" y="1736965"/>
            <a:ext cx="5155446" cy="1913141"/>
          </a:xfrm>
          <a:prstGeom prst="rect">
            <a:avLst/>
          </a:prstGeom>
          <a:noFill/>
          <a:ln>
            <a:noFill/>
          </a:ln>
        </p:spPr>
        <p:txBody>
          <a:bodyPr spcFirstLastPara="1" wrap="square" lIns="91425" tIns="45700" rIns="91425" bIns="45700" anchor="ctr" anchorCtr="0">
            <a:noAutofit/>
          </a:bodyPr>
          <a:lstStyle/>
          <a:p>
            <a:pPr>
              <a:lnSpc>
                <a:spcPct val="150000"/>
              </a:lnSpc>
            </a:pPr>
            <a:r>
              <a:rPr lang="ja-JP" altLang="en-US" sz="1200" dirty="0">
                <a:solidFill>
                  <a:schemeClr val="dk1"/>
                </a:solidFill>
                <a:latin typeface="游ゴシック" panose="020B0400000000000000" pitchFamily="50" charset="-128"/>
                <a:ea typeface="游ゴシック" panose="020B0400000000000000" pitchFamily="50" charset="-128"/>
                <a:sym typeface="Arial"/>
              </a:rPr>
              <a:t>会社には、安全配慮義務があります。</a:t>
            </a:r>
            <a:endParaRPr sz="1200" dirty="0">
              <a:solidFill>
                <a:schemeClr val="dk1"/>
              </a:solidFill>
              <a:latin typeface="游ゴシック" panose="020B0400000000000000" pitchFamily="50" charset="-128"/>
              <a:ea typeface="游ゴシック" panose="020B0400000000000000" pitchFamily="50" charset="-128"/>
              <a:sym typeface="Arial"/>
            </a:endParaRPr>
          </a:p>
          <a:p>
            <a:r>
              <a:rPr lang="ja-JP" altLang="en-US" sz="1050" dirty="0">
                <a:solidFill>
                  <a:schemeClr val="dk1"/>
                </a:solidFill>
                <a:latin typeface="游ゴシック" panose="020B0400000000000000" pitchFamily="50" charset="-128"/>
                <a:ea typeface="游ゴシック" panose="020B0400000000000000" pitchFamily="50" charset="-128"/>
                <a:sym typeface="Arial"/>
              </a:rPr>
              <a:t>（労働契約法第</a:t>
            </a:r>
            <a:r>
              <a:rPr lang="en-US" altLang="ja-JP" sz="1050" dirty="0">
                <a:solidFill>
                  <a:schemeClr val="dk1"/>
                </a:solidFill>
                <a:latin typeface="游ゴシック" panose="020B0400000000000000" pitchFamily="50" charset="-128"/>
                <a:ea typeface="游ゴシック" panose="020B0400000000000000" pitchFamily="50" charset="-128"/>
                <a:sym typeface="Arial"/>
              </a:rPr>
              <a:t>5</a:t>
            </a:r>
            <a:r>
              <a:rPr lang="ja-JP" altLang="en-US" sz="1050" dirty="0">
                <a:solidFill>
                  <a:schemeClr val="dk1"/>
                </a:solidFill>
                <a:latin typeface="游ゴシック" panose="020B0400000000000000" pitchFamily="50" charset="-128"/>
                <a:ea typeface="游ゴシック" panose="020B0400000000000000" pitchFamily="50" charset="-128"/>
                <a:sym typeface="Arial"/>
              </a:rPr>
              <a:t>条</a:t>
            </a:r>
            <a:r>
              <a:rPr lang="ja-JP" altLang="en-US" sz="1050" dirty="0">
                <a:solidFill>
                  <a:srgbClr val="333333"/>
                </a:solidFill>
                <a:latin typeface="游ゴシック" panose="020B0400000000000000" pitchFamily="50" charset="-128"/>
                <a:ea typeface="游ゴシック" panose="020B0400000000000000" pitchFamily="50" charset="-128"/>
                <a:sym typeface="Arial"/>
              </a:rPr>
              <a:t>「使用者は、労働契約に伴い、労働者がその生命、身体等の安全を確保しつつ労働することができるよう、必要な配慮をするものとする。」）</a:t>
            </a:r>
            <a:endParaRPr sz="1050" dirty="0">
              <a:solidFill>
                <a:srgbClr val="333333"/>
              </a:solidFill>
              <a:latin typeface="游ゴシック" panose="020B0400000000000000" pitchFamily="50" charset="-128"/>
              <a:ea typeface="游ゴシック" panose="020B0400000000000000" pitchFamily="50" charset="-128"/>
              <a:sym typeface="Arial"/>
            </a:endParaRPr>
          </a:p>
          <a:p>
            <a:endParaRPr sz="1050" dirty="0">
              <a:solidFill>
                <a:srgbClr val="333333"/>
              </a:solidFill>
              <a:latin typeface="游ゴシック" panose="020B0400000000000000" pitchFamily="50" charset="-128"/>
              <a:ea typeface="游ゴシック" panose="020B0400000000000000" pitchFamily="50" charset="-128"/>
              <a:sym typeface="Arial"/>
            </a:endParaRPr>
          </a:p>
          <a:p>
            <a:pPr>
              <a:lnSpc>
                <a:spcPct val="141666"/>
              </a:lnSpc>
            </a:pPr>
            <a:r>
              <a:rPr lang="ja-JP" altLang="en-US" sz="1200" dirty="0">
                <a:solidFill>
                  <a:schemeClr val="dk1"/>
                </a:solidFill>
                <a:latin typeface="游ゴシック" panose="020B0400000000000000" pitchFamily="50" charset="-128"/>
                <a:ea typeface="游ゴシック" panose="020B0400000000000000" pitchFamily="50" charset="-128"/>
                <a:sym typeface="Arial"/>
              </a:rPr>
              <a:t>従業員に持病があり、就労が原因でそれが悪化した場合、会社は安全配慮義務違反を問われることがあります。</a:t>
            </a:r>
            <a:endParaRPr sz="1200" dirty="0">
              <a:solidFill>
                <a:schemeClr val="dk1"/>
              </a:solidFill>
              <a:latin typeface="游ゴシック" panose="020B0400000000000000" pitchFamily="50" charset="-128"/>
              <a:ea typeface="游ゴシック" panose="020B0400000000000000" pitchFamily="50" charset="-128"/>
              <a:sym typeface="Arial"/>
            </a:endParaRPr>
          </a:p>
          <a:p>
            <a:pPr>
              <a:lnSpc>
                <a:spcPct val="141666"/>
              </a:lnSpc>
            </a:pPr>
            <a:r>
              <a:rPr lang="ja-JP" altLang="en-US" sz="1200" dirty="0">
                <a:solidFill>
                  <a:schemeClr val="dk1"/>
                </a:solidFill>
                <a:latin typeface="游ゴシック" panose="020B0400000000000000" pitchFamily="50" charset="-128"/>
                <a:ea typeface="游ゴシック" panose="020B0400000000000000" pitchFamily="50" charset="-128"/>
                <a:sym typeface="Arial"/>
              </a:rPr>
              <a:t>こういった事態を避け、適切な環境で働いてもらえるように配慮を行うためにも、選考時に健康状態や既往歴の確認をすることは望ましいといえるでしょう。</a:t>
            </a:r>
            <a:endParaRPr dirty="0">
              <a:latin typeface="游ゴシック" panose="020B0400000000000000" pitchFamily="50" charset="-128"/>
              <a:ea typeface="游ゴシック" panose="020B0400000000000000" pitchFamily="50" charset="-128"/>
            </a:endParaRPr>
          </a:p>
        </p:txBody>
      </p:sp>
      <p:sp>
        <p:nvSpPr>
          <p:cNvPr id="162" name="Google Shape;162;g27b762358cb_1_0"/>
          <p:cNvSpPr/>
          <p:nvPr/>
        </p:nvSpPr>
        <p:spPr>
          <a:xfrm>
            <a:off x="1126989" y="741195"/>
            <a:ext cx="4720908" cy="360377"/>
          </a:xfrm>
          <a:prstGeom prst="rect">
            <a:avLst/>
          </a:prstGeom>
          <a:solidFill>
            <a:schemeClr val="lt1"/>
          </a:solidFill>
          <a:ln>
            <a:noFill/>
          </a:ln>
        </p:spPr>
        <p:txBody>
          <a:bodyPr spcFirstLastPara="1" wrap="square" lIns="91425" tIns="45700" rIns="91425" bIns="45700" anchor="ctr" anchorCtr="0">
            <a:noAutofit/>
          </a:bodyPr>
          <a:lstStyle/>
          <a:p>
            <a:pPr algn="ctr"/>
            <a:r>
              <a:rPr lang="en-US" altLang="ja-JP" sz="1600" b="1" u="sng" dirty="0">
                <a:solidFill>
                  <a:schemeClr val="dk1"/>
                </a:solidFill>
                <a:latin typeface="游ゴシック" panose="020B0400000000000000" pitchFamily="50" charset="-128"/>
                <a:ea typeface="游ゴシック" panose="020B0400000000000000" pitchFamily="50" charset="-128"/>
                <a:sym typeface="Arial"/>
              </a:rPr>
              <a:t>Q.</a:t>
            </a:r>
            <a:r>
              <a:rPr lang="ja-JP" altLang="en-US" sz="1600" b="1" u="sng" dirty="0">
                <a:solidFill>
                  <a:schemeClr val="dk1"/>
                </a:solidFill>
                <a:latin typeface="游ゴシック" panose="020B0400000000000000" pitchFamily="50" charset="-128"/>
                <a:ea typeface="游ゴシック" panose="020B0400000000000000" pitchFamily="50" charset="-128"/>
                <a:sym typeface="Arial"/>
              </a:rPr>
              <a:t>選考時に健康状態や既往歴を聞いても良いの？</a:t>
            </a:r>
            <a:endParaRPr dirty="0">
              <a:latin typeface="游ゴシック" panose="020B0400000000000000" pitchFamily="50" charset="-128"/>
              <a:ea typeface="游ゴシック" panose="020B0400000000000000" pitchFamily="50" charset="-128"/>
            </a:endParaRPr>
          </a:p>
        </p:txBody>
      </p:sp>
      <p:grpSp>
        <p:nvGrpSpPr>
          <p:cNvPr id="2" name="Google Shape;121;p2">
            <a:extLst>
              <a:ext uri="{FF2B5EF4-FFF2-40B4-BE49-F238E27FC236}">
                <a16:creationId xmlns:a16="http://schemas.microsoft.com/office/drawing/2014/main" id="{3228D73B-C2C2-EB83-A26A-A042C5E4E245}"/>
              </a:ext>
            </a:extLst>
          </p:cNvPr>
          <p:cNvGrpSpPr/>
          <p:nvPr/>
        </p:nvGrpSpPr>
        <p:grpSpPr>
          <a:xfrm rot="5400000">
            <a:off x="6200291" y="822192"/>
            <a:ext cx="934420" cy="381001"/>
            <a:chOff x="0" y="0"/>
            <a:chExt cx="1877500" cy="5143500"/>
          </a:xfrm>
        </p:grpSpPr>
        <p:sp>
          <p:nvSpPr>
            <p:cNvPr id="3" name="Google Shape;122;p2">
              <a:extLst>
                <a:ext uri="{FF2B5EF4-FFF2-40B4-BE49-F238E27FC236}">
                  <a16:creationId xmlns:a16="http://schemas.microsoft.com/office/drawing/2014/main" id="{F59F598C-A594-1FEA-1C90-F3F7C783A2BD}"/>
                </a:ext>
              </a:extLst>
            </p:cNvPr>
            <p:cNvSpPr/>
            <p:nvPr/>
          </p:nvSpPr>
          <p:spPr>
            <a:xfrm>
              <a:off x="0" y="0"/>
              <a:ext cx="178568" cy="5143500"/>
            </a:xfrm>
            <a:prstGeom prst="rect">
              <a:avLst/>
            </a:prstGeom>
            <a:solidFill>
              <a:srgbClr val="DD4968">
                <a:alpha val="68235"/>
              </a:srgbClr>
            </a:solidFill>
            <a:ln>
              <a:noFill/>
            </a:ln>
          </p:spPr>
          <p:txBody>
            <a:bodyPr spcFirstLastPara="1" wrap="square" lIns="91425" tIns="45700" rIns="91425" bIns="45700" anchor="ctr" anchorCtr="0">
              <a:noAutofit/>
            </a:bodyPr>
            <a:lstStyle/>
            <a:p>
              <a:pPr algn="ctr">
                <a:buClr>
                  <a:srgbClr val="000000"/>
                </a:buClr>
                <a:buSzPts val="1800"/>
              </a:pPr>
              <a:endParaRPr>
                <a:solidFill>
                  <a:schemeClr val="lt1"/>
                </a:solidFill>
                <a:latin typeface="Calibri"/>
                <a:ea typeface="Calibri"/>
                <a:cs typeface="Calibri"/>
                <a:sym typeface="Calibri"/>
              </a:endParaRPr>
            </a:p>
          </p:txBody>
        </p:sp>
        <p:sp>
          <p:nvSpPr>
            <p:cNvPr id="4" name="Google Shape;123;p2">
              <a:extLst>
                <a:ext uri="{FF2B5EF4-FFF2-40B4-BE49-F238E27FC236}">
                  <a16:creationId xmlns:a16="http://schemas.microsoft.com/office/drawing/2014/main" id="{80DED615-59A9-8A08-A0AA-301B6118CB63}"/>
                </a:ext>
              </a:extLst>
            </p:cNvPr>
            <p:cNvSpPr/>
            <p:nvPr/>
          </p:nvSpPr>
          <p:spPr>
            <a:xfrm>
              <a:off x="424733" y="0"/>
              <a:ext cx="178568" cy="5143500"/>
            </a:xfrm>
            <a:prstGeom prst="rect">
              <a:avLst/>
            </a:prstGeom>
            <a:solidFill>
              <a:srgbClr val="FD9A69">
                <a:alpha val="32000"/>
              </a:srgbClr>
            </a:solidFill>
            <a:ln>
              <a:noFill/>
            </a:ln>
          </p:spPr>
          <p:txBody>
            <a:bodyPr spcFirstLastPara="1" wrap="square" lIns="91425" tIns="45700" rIns="91425" bIns="45700" anchor="ctr" anchorCtr="0">
              <a:noAutofit/>
            </a:bodyPr>
            <a:lstStyle/>
            <a:p>
              <a:pPr algn="ctr">
                <a:buClr>
                  <a:srgbClr val="000000"/>
                </a:buClr>
                <a:buSzPts val="1800"/>
              </a:pPr>
              <a:endParaRPr dirty="0">
                <a:solidFill>
                  <a:schemeClr val="lt1"/>
                </a:solidFill>
                <a:latin typeface="Calibri"/>
                <a:ea typeface="Calibri"/>
                <a:cs typeface="Calibri"/>
                <a:sym typeface="Calibri"/>
              </a:endParaRPr>
            </a:p>
          </p:txBody>
        </p:sp>
        <p:sp>
          <p:nvSpPr>
            <p:cNvPr id="5" name="Google Shape;124;p2">
              <a:extLst>
                <a:ext uri="{FF2B5EF4-FFF2-40B4-BE49-F238E27FC236}">
                  <a16:creationId xmlns:a16="http://schemas.microsoft.com/office/drawing/2014/main" id="{33F4BC55-D9B6-8780-22A8-5F2A6838593A}"/>
                </a:ext>
              </a:extLst>
            </p:cNvPr>
            <p:cNvSpPr/>
            <p:nvPr/>
          </p:nvSpPr>
          <p:spPr>
            <a:xfrm>
              <a:off x="849466" y="0"/>
              <a:ext cx="178568" cy="5143500"/>
            </a:xfrm>
            <a:prstGeom prst="rect">
              <a:avLst/>
            </a:prstGeom>
            <a:solidFill>
              <a:srgbClr val="F9EB6B">
                <a:alpha val="32000"/>
              </a:srgbClr>
            </a:solidFill>
            <a:ln>
              <a:noFill/>
            </a:ln>
          </p:spPr>
          <p:txBody>
            <a:bodyPr spcFirstLastPara="1" wrap="square" lIns="91425" tIns="45700" rIns="91425" bIns="45700" anchor="ctr" anchorCtr="0">
              <a:noAutofit/>
            </a:bodyPr>
            <a:lstStyle/>
            <a:p>
              <a:pPr algn="ctr">
                <a:buClr>
                  <a:srgbClr val="000000"/>
                </a:buClr>
                <a:buSzPts val="1800"/>
              </a:pPr>
              <a:endParaRPr>
                <a:solidFill>
                  <a:schemeClr val="lt1"/>
                </a:solidFill>
                <a:latin typeface="Calibri"/>
                <a:ea typeface="Calibri"/>
                <a:cs typeface="Calibri"/>
                <a:sym typeface="Calibri"/>
              </a:endParaRPr>
            </a:p>
          </p:txBody>
        </p:sp>
        <p:sp>
          <p:nvSpPr>
            <p:cNvPr id="6" name="Google Shape;125;p2">
              <a:extLst>
                <a:ext uri="{FF2B5EF4-FFF2-40B4-BE49-F238E27FC236}">
                  <a16:creationId xmlns:a16="http://schemas.microsoft.com/office/drawing/2014/main" id="{F7119997-5855-10B4-8CAB-3CBF125C231B}"/>
                </a:ext>
              </a:extLst>
            </p:cNvPr>
            <p:cNvSpPr/>
            <p:nvPr/>
          </p:nvSpPr>
          <p:spPr>
            <a:xfrm>
              <a:off x="1274199" y="0"/>
              <a:ext cx="178568" cy="5143500"/>
            </a:xfrm>
            <a:prstGeom prst="rect">
              <a:avLst/>
            </a:prstGeom>
            <a:solidFill>
              <a:srgbClr val="9FD9B8">
                <a:alpha val="32000"/>
              </a:srgbClr>
            </a:solidFill>
            <a:ln>
              <a:noFill/>
            </a:ln>
          </p:spPr>
          <p:txBody>
            <a:bodyPr spcFirstLastPara="1" wrap="square" lIns="91425" tIns="45700" rIns="91425" bIns="45700" anchor="ctr" anchorCtr="0">
              <a:noAutofit/>
            </a:bodyPr>
            <a:lstStyle/>
            <a:p>
              <a:pPr algn="ctr">
                <a:buClr>
                  <a:srgbClr val="000000"/>
                </a:buClr>
                <a:buSzPts val="1800"/>
              </a:pPr>
              <a:endParaRPr>
                <a:solidFill>
                  <a:schemeClr val="lt1"/>
                </a:solidFill>
                <a:latin typeface="Calibri"/>
                <a:ea typeface="Calibri"/>
                <a:cs typeface="Calibri"/>
                <a:sym typeface="Calibri"/>
              </a:endParaRPr>
            </a:p>
          </p:txBody>
        </p:sp>
        <p:sp>
          <p:nvSpPr>
            <p:cNvPr id="7" name="Google Shape;126;p2">
              <a:extLst>
                <a:ext uri="{FF2B5EF4-FFF2-40B4-BE49-F238E27FC236}">
                  <a16:creationId xmlns:a16="http://schemas.microsoft.com/office/drawing/2014/main" id="{7AF985A8-2E72-3E5F-2A65-2777F5908270}"/>
                </a:ext>
              </a:extLst>
            </p:cNvPr>
            <p:cNvSpPr/>
            <p:nvPr/>
          </p:nvSpPr>
          <p:spPr>
            <a:xfrm>
              <a:off x="1698932" y="0"/>
              <a:ext cx="178568" cy="5143500"/>
            </a:xfrm>
            <a:prstGeom prst="rect">
              <a:avLst/>
            </a:prstGeom>
            <a:solidFill>
              <a:srgbClr val="31A2C2">
                <a:alpha val="32000"/>
              </a:srgbClr>
            </a:solidFill>
            <a:ln>
              <a:noFill/>
            </a:ln>
          </p:spPr>
          <p:txBody>
            <a:bodyPr spcFirstLastPara="1" wrap="square" lIns="91425" tIns="45700" rIns="91425" bIns="45700" anchor="ctr" anchorCtr="0">
              <a:noAutofit/>
            </a:bodyPr>
            <a:lstStyle/>
            <a:p>
              <a:pPr algn="ctr">
                <a:buClr>
                  <a:srgbClr val="000000"/>
                </a:buClr>
                <a:buSzPts val="1800"/>
              </a:pPr>
              <a:endParaRPr>
                <a:solidFill>
                  <a:schemeClr val="lt1"/>
                </a:solidFill>
                <a:latin typeface="Calibri"/>
                <a:ea typeface="Calibri"/>
                <a:cs typeface="Calibri"/>
                <a:sym typeface="Calibri"/>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g27b762358cb_1_6"/>
          <p:cNvSpPr/>
          <p:nvPr/>
        </p:nvSpPr>
        <p:spPr>
          <a:xfrm>
            <a:off x="315410" y="516175"/>
            <a:ext cx="830400" cy="615600"/>
          </a:xfrm>
          <a:prstGeom prst="rect">
            <a:avLst/>
          </a:prstGeom>
          <a:noFill/>
          <a:ln>
            <a:noFill/>
          </a:ln>
        </p:spPr>
        <p:txBody>
          <a:bodyPr spcFirstLastPara="1" wrap="square" lIns="0" tIns="0" rIns="0" bIns="0" anchor="t" anchorCtr="0">
            <a:noAutofit/>
          </a:bodyPr>
          <a:lstStyle/>
          <a:p>
            <a:pPr algn="just">
              <a:buClr>
                <a:srgbClr val="000000"/>
              </a:buClr>
              <a:buSzPts val="4000"/>
            </a:pPr>
            <a:r>
              <a:rPr lang="en-US" altLang="ja-JP" sz="4000" dirty="0">
                <a:solidFill>
                  <a:schemeClr val="dk1"/>
                </a:solidFill>
                <a:latin typeface="Segoe UI" panose="020B0502040204020203" pitchFamily="34" charset="0"/>
                <a:ea typeface="Rockwell"/>
                <a:cs typeface="Segoe UI" panose="020B0502040204020203" pitchFamily="34" charset="0"/>
                <a:sym typeface="Rockwell"/>
              </a:rPr>
              <a:t>02</a:t>
            </a:r>
            <a:endParaRPr sz="4000" dirty="0">
              <a:solidFill>
                <a:schemeClr val="dk1"/>
              </a:solidFill>
              <a:latin typeface="Segoe UI" panose="020B0502040204020203" pitchFamily="34" charset="0"/>
              <a:ea typeface="07ロゴたいぷゴシック7" panose="02000600000000000000" pitchFamily="50" charset="-128"/>
              <a:cs typeface="Segoe UI" panose="020B0502040204020203" pitchFamily="34" charset="0"/>
              <a:sym typeface="Rockwell"/>
            </a:endParaRPr>
          </a:p>
        </p:txBody>
      </p:sp>
      <p:cxnSp>
        <p:nvCxnSpPr>
          <p:cNvPr id="168" name="Google Shape;168;g27b762358cb_1_6"/>
          <p:cNvCxnSpPr/>
          <p:nvPr/>
        </p:nvCxnSpPr>
        <p:spPr>
          <a:xfrm rot="10800000">
            <a:off x="1010100" y="516128"/>
            <a:ext cx="0" cy="615600"/>
          </a:xfrm>
          <a:prstGeom prst="straightConnector1">
            <a:avLst/>
          </a:prstGeom>
          <a:noFill/>
          <a:ln w="19050" cap="flat" cmpd="sng">
            <a:solidFill>
              <a:srgbClr val="FEBA98"/>
            </a:solidFill>
            <a:prstDash val="solid"/>
            <a:miter lim="800000"/>
            <a:headEnd type="none" w="sm" len="sm"/>
            <a:tailEnd type="none" w="sm" len="sm"/>
          </a:ln>
        </p:spPr>
      </p:cxnSp>
      <p:sp>
        <p:nvSpPr>
          <p:cNvPr id="177" name="Google Shape;177;g27b762358cb_1_6"/>
          <p:cNvSpPr/>
          <p:nvPr/>
        </p:nvSpPr>
        <p:spPr>
          <a:xfrm>
            <a:off x="471489" y="1481831"/>
            <a:ext cx="5805025" cy="2370339"/>
          </a:xfrm>
          <a:prstGeom prst="roundRect">
            <a:avLst>
              <a:gd name="adj" fmla="val 16667"/>
            </a:avLst>
          </a:prstGeom>
          <a:solidFill>
            <a:schemeClr val="lt1"/>
          </a:solidFill>
          <a:ln w="25400" cap="flat" cmpd="sng">
            <a:solidFill>
              <a:srgbClr val="FEBA98"/>
            </a:solidFill>
            <a:prstDash val="solid"/>
            <a:round/>
            <a:headEnd type="none" w="sm" len="sm"/>
            <a:tailEnd type="none" w="sm" len="sm"/>
          </a:ln>
        </p:spPr>
        <p:txBody>
          <a:bodyPr spcFirstLastPara="1" wrap="square" lIns="91425" tIns="45700" rIns="91425" bIns="45700" anchor="ctr" anchorCtr="0">
            <a:noAutofit/>
          </a:bodyPr>
          <a:lstStyle/>
          <a:p>
            <a:pPr algn="ctr"/>
            <a:endParaRPr sz="1400" dirty="0">
              <a:solidFill>
                <a:schemeClr val="dk1"/>
              </a:solidFill>
              <a:latin typeface="游ゴシック" panose="020B0400000000000000" pitchFamily="50" charset="-128"/>
              <a:ea typeface="游ゴシック" panose="020B0400000000000000" pitchFamily="50" charset="-128"/>
              <a:sym typeface="Arial"/>
            </a:endParaRPr>
          </a:p>
        </p:txBody>
      </p:sp>
      <p:sp>
        <p:nvSpPr>
          <p:cNvPr id="178" name="Google Shape;178;g27b762358cb_1_6"/>
          <p:cNvSpPr/>
          <p:nvPr/>
        </p:nvSpPr>
        <p:spPr>
          <a:xfrm>
            <a:off x="838058" y="1315522"/>
            <a:ext cx="2798425" cy="360377"/>
          </a:xfrm>
          <a:prstGeom prst="rect">
            <a:avLst/>
          </a:prstGeom>
          <a:solidFill>
            <a:schemeClr val="lt1"/>
          </a:solidFill>
          <a:ln>
            <a:noFill/>
          </a:ln>
        </p:spPr>
        <p:txBody>
          <a:bodyPr spcFirstLastPara="1" wrap="square" lIns="91425" tIns="45700" rIns="91425" bIns="45700" anchor="ctr" anchorCtr="0">
            <a:noAutofit/>
          </a:bodyPr>
          <a:lstStyle/>
          <a:p>
            <a:r>
              <a:rPr lang="en-US" altLang="ja-JP" sz="1400" b="1" dirty="0">
                <a:solidFill>
                  <a:schemeClr val="dk1"/>
                </a:solidFill>
                <a:latin typeface="游ゴシック" panose="020B0400000000000000" pitchFamily="50" charset="-128"/>
                <a:ea typeface="游ゴシック" panose="020B0400000000000000" pitchFamily="50" charset="-128"/>
                <a:sym typeface="Arial"/>
              </a:rPr>
              <a:t>A.</a:t>
            </a:r>
            <a:r>
              <a:rPr lang="ja-JP" altLang="en-US" sz="1400" b="1" dirty="0">
                <a:solidFill>
                  <a:schemeClr val="dk1"/>
                </a:solidFill>
                <a:latin typeface="游ゴシック" panose="020B0400000000000000" pitchFamily="50" charset="-128"/>
                <a:ea typeface="游ゴシック" panose="020B0400000000000000" pitchFamily="50" charset="-128"/>
                <a:sym typeface="Arial"/>
              </a:rPr>
              <a:t>可能ですが、限定的です。</a:t>
            </a:r>
            <a:endParaRPr dirty="0">
              <a:latin typeface="游ゴシック" panose="020B0400000000000000" pitchFamily="50" charset="-128"/>
              <a:ea typeface="游ゴシック" panose="020B0400000000000000" pitchFamily="50" charset="-128"/>
            </a:endParaRPr>
          </a:p>
        </p:txBody>
      </p:sp>
      <p:sp>
        <p:nvSpPr>
          <p:cNvPr id="179" name="Google Shape;179;g27b762358cb_1_6"/>
          <p:cNvSpPr/>
          <p:nvPr/>
        </p:nvSpPr>
        <p:spPr>
          <a:xfrm>
            <a:off x="912441" y="1730407"/>
            <a:ext cx="5155446" cy="1913141"/>
          </a:xfrm>
          <a:prstGeom prst="rect">
            <a:avLst/>
          </a:prstGeom>
          <a:noFill/>
          <a:ln>
            <a:noFill/>
          </a:ln>
        </p:spPr>
        <p:txBody>
          <a:bodyPr spcFirstLastPara="1" wrap="square" lIns="91425" tIns="45700" rIns="91425" bIns="45700" anchor="ctr" anchorCtr="0">
            <a:noAutofit/>
          </a:bodyPr>
          <a:lstStyle/>
          <a:p>
            <a:pPr>
              <a:lnSpc>
                <a:spcPct val="150000"/>
              </a:lnSpc>
            </a:pPr>
            <a:r>
              <a:rPr lang="ja-JP" altLang="en-US" sz="1200" dirty="0">
                <a:solidFill>
                  <a:schemeClr val="dk1"/>
                </a:solidFill>
                <a:latin typeface="游ゴシック" panose="020B0400000000000000" pitchFamily="50" charset="-128"/>
                <a:ea typeface="游ゴシック" panose="020B0400000000000000" pitchFamily="50" charset="-128"/>
                <a:sym typeface="Arial"/>
              </a:rPr>
              <a:t>「内定」を通知した時点で、雇用する企業と雇用される人との間には労働契約が成立したと考えられます。内定取り消しは労働契約の解約すなわち、「解雇」に当たりますので、その有効性は厳しく判断されます。</a:t>
            </a:r>
            <a:endParaRPr sz="1200" dirty="0">
              <a:solidFill>
                <a:schemeClr val="dk1"/>
              </a:solidFill>
              <a:latin typeface="游ゴシック" panose="020B0400000000000000" pitchFamily="50" charset="-128"/>
              <a:ea typeface="游ゴシック" panose="020B0400000000000000" pitchFamily="50" charset="-128"/>
              <a:sym typeface="Arial"/>
            </a:endParaRPr>
          </a:p>
          <a:p>
            <a:pPr>
              <a:lnSpc>
                <a:spcPct val="150000"/>
              </a:lnSpc>
            </a:pPr>
            <a:r>
              <a:rPr lang="ja-JP" altLang="en-US" sz="1200" dirty="0">
                <a:solidFill>
                  <a:schemeClr val="dk1"/>
                </a:solidFill>
                <a:latin typeface="游ゴシック" panose="020B0400000000000000" pitchFamily="50" charset="-128"/>
                <a:ea typeface="游ゴシック" panose="020B0400000000000000" pitchFamily="50" charset="-128"/>
                <a:sym typeface="Arial"/>
              </a:rPr>
              <a:t>ただし、採用内定当時知ることができず、また知ることが期待できない事実が後で判明し、それにより内定を取り消すことが「客観的に合理的と認められ社会通念上相当として是認できる」場合には、内定を取り消すことができます。</a:t>
            </a:r>
            <a:endParaRPr dirty="0">
              <a:latin typeface="游ゴシック" panose="020B0400000000000000" pitchFamily="50" charset="-128"/>
              <a:ea typeface="游ゴシック" panose="020B0400000000000000" pitchFamily="50" charset="-128"/>
            </a:endParaRPr>
          </a:p>
        </p:txBody>
      </p:sp>
      <p:sp>
        <p:nvSpPr>
          <p:cNvPr id="180" name="Google Shape;180;g27b762358cb_1_6"/>
          <p:cNvSpPr/>
          <p:nvPr/>
        </p:nvSpPr>
        <p:spPr>
          <a:xfrm>
            <a:off x="621437" y="1774794"/>
            <a:ext cx="266330" cy="199132"/>
          </a:xfrm>
          <a:prstGeom prst="rightArrow">
            <a:avLst>
              <a:gd name="adj1" fmla="val 50000"/>
              <a:gd name="adj2" fmla="val 50000"/>
            </a:avLst>
          </a:prstGeom>
          <a:gradFill>
            <a:gsLst>
              <a:gs pos="0">
                <a:srgbClr val="FFAF82"/>
              </a:gs>
              <a:gs pos="35000">
                <a:srgbClr val="FFC5A7"/>
              </a:gs>
              <a:gs pos="100000">
                <a:srgbClr val="FFE8DA"/>
              </a:gs>
            </a:gsLst>
            <a:lin ang="16200000" scaled="0"/>
          </a:gradFill>
          <a:ln w="9525" cap="flat" cmpd="sng">
            <a:solidFill>
              <a:srgbClr val="EB792A"/>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91425" tIns="45700" rIns="91425" bIns="45700" anchor="ctr" anchorCtr="0">
            <a:noAutofit/>
          </a:bodyPr>
          <a:lstStyle/>
          <a:p>
            <a:pPr algn="ctr"/>
            <a:endParaRPr sz="1400" b="1" dirty="0">
              <a:solidFill>
                <a:srgbClr val="F7CAAC"/>
              </a:solidFill>
              <a:latin typeface="游ゴシック" panose="020B0400000000000000" pitchFamily="50" charset="-128"/>
              <a:ea typeface="游ゴシック" panose="020B0400000000000000" pitchFamily="50" charset="-128"/>
              <a:sym typeface="Arial"/>
            </a:endParaRPr>
          </a:p>
        </p:txBody>
      </p:sp>
      <p:sp>
        <p:nvSpPr>
          <p:cNvPr id="181" name="Google Shape;181;g27b762358cb_1_6"/>
          <p:cNvSpPr/>
          <p:nvPr/>
        </p:nvSpPr>
        <p:spPr>
          <a:xfrm>
            <a:off x="771879" y="4167973"/>
            <a:ext cx="4138951" cy="360377"/>
          </a:xfrm>
          <a:prstGeom prst="rect">
            <a:avLst/>
          </a:prstGeom>
          <a:solidFill>
            <a:schemeClr val="lt1"/>
          </a:solidFill>
          <a:ln>
            <a:noFill/>
          </a:ln>
        </p:spPr>
        <p:txBody>
          <a:bodyPr spcFirstLastPara="1" wrap="square" lIns="91425" tIns="45700" rIns="91425" bIns="45700" anchor="ctr" anchorCtr="0">
            <a:noAutofit/>
          </a:bodyPr>
          <a:lstStyle/>
          <a:p>
            <a:r>
              <a:rPr lang="ja-JP" altLang="en-US" sz="1400" b="1" dirty="0">
                <a:solidFill>
                  <a:schemeClr val="dk1"/>
                </a:solidFill>
                <a:latin typeface="游ゴシック" panose="020B0400000000000000" pitchFamily="50" charset="-128"/>
                <a:ea typeface="游ゴシック" panose="020B0400000000000000" pitchFamily="50" charset="-128"/>
                <a:sym typeface="Arial"/>
              </a:rPr>
              <a:t>☑　内定取り消しの前に確認</a:t>
            </a:r>
            <a:endParaRPr dirty="0">
              <a:latin typeface="游ゴシック" panose="020B0400000000000000" pitchFamily="50" charset="-128"/>
              <a:ea typeface="游ゴシック" panose="020B0400000000000000" pitchFamily="50" charset="-128"/>
            </a:endParaRPr>
          </a:p>
        </p:txBody>
      </p:sp>
      <p:cxnSp>
        <p:nvCxnSpPr>
          <p:cNvPr id="182" name="Google Shape;182;g27b762358cb_1_6"/>
          <p:cNvCxnSpPr/>
          <p:nvPr/>
        </p:nvCxnSpPr>
        <p:spPr>
          <a:xfrm>
            <a:off x="621437" y="4526864"/>
            <a:ext cx="2947386" cy="0"/>
          </a:xfrm>
          <a:prstGeom prst="straightConnector1">
            <a:avLst/>
          </a:prstGeom>
          <a:noFill/>
          <a:ln w="9525" cap="flat" cmpd="sng">
            <a:solidFill>
              <a:srgbClr val="FEBA98"/>
            </a:solidFill>
            <a:prstDash val="solid"/>
            <a:round/>
            <a:headEnd type="none" w="sm" len="sm"/>
            <a:tailEnd type="none" w="sm" len="sm"/>
          </a:ln>
        </p:spPr>
      </p:cxnSp>
      <p:sp>
        <p:nvSpPr>
          <p:cNvPr id="183" name="Google Shape;183;g27b762358cb_1_6"/>
          <p:cNvSpPr/>
          <p:nvPr/>
        </p:nvSpPr>
        <p:spPr>
          <a:xfrm>
            <a:off x="681621" y="4571253"/>
            <a:ext cx="5316725" cy="763478"/>
          </a:xfrm>
          <a:prstGeom prst="rect">
            <a:avLst/>
          </a:prstGeom>
          <a:noFill/>
          <a:ln>
            <a:noFill/>
          </a:ln>
        </p:spPr>
        <p:txBody>
          <a:bodyPr spcFirstLastPara="1" wrap="square" lIns="91425" tIns="45700" rIns="91425" bIns="45700" anchor="ctr" anchorCtr="0">
            <a:noAutofit/>
          </a:bodyPr>
          <a:lstStyle/>
          <a:p>
            <a:pPr>
              <a:lnSpc>
                <a:spcPct val="141666"/>
              </a:lnSpc>
            </a:pPr>
            <a:r>
              <a:rPr lang="ja-JP" altLang="en-US" sz="1200" dirty="0">
                <a:solidFill>
                  <a:schemeClr val="dk1"/>
                </a:solidFill>
                <a:latin typeface="游ゴシック" panose="020B0400000000000000" pitchFamily="50" charset="-128"/>
                <a:ea typeface="游ゴシック" panose="020B0400000000000000" pitchFamily="50" charset="-128"/>
                <a:sym typeface="Arial"/>
              </a:rPr>
              <a:t>選考時の虚偽回答があった場合でも、即内定取り消しとすることは解雇権の乱用とみなされることがあります。</a:t>
            </a:r>
            <a:endParaRPr sz="1200" dirty="0">
              <a:solidFill>
                <a:schemeClr val="dk1"/>
              </a:solidFill>
              <a:latin typeface="游ゴシック" panose="020B0400000000000000" pitchFamily="50" charset="-128"/>
              <a:ea typeface="游ゴシック" panose="020B0400000000000000" pitchFamily="50" charset="-128"/>
              <a:sym typeface="Arial"/>
            </a:endParaRPr>
          </a:p>
          <a:p>
            <a:pPr>
              <a:lnSpc>
                <a:spcPct val="141666"/>
              </a:lnSpc>
            </a:pPr>
            <a:r>
              <a:rPr lang="ja-JP" altLang="en-US" sz="1200" dirty="0">
                <a:solidFill>
                  <a:schemeClr val="dk1"/>
                </a:solidFill>
                <a:latin typeface="游ゴシック" panose="020B0400000000000000" pitchFamily="50" charset="-128"/>
                <a:ea typeface="游ゴシック" panose="020B0400000000000000" pitchFamily="50" charset="-128"/>
                <a:sym typeface="Arial"/>
              </a:rPr>
              <a:t>トラブルを避けるためにも、下記項目を確認してください。</a:t>
            </a:r>
            <a:endParaRPr dirty="0">
              <a:latin typeface="游ゴシック" panose="020B0400000000000000" pitchFamily="50" charset="-128"/>
              <a:ea typeface="游ゴシック" panose="020B0400000000000000" pitchFamily="50" charset="-128"/>
            </a:endParaRPr>
          </a:p>
        </p:txBody>
      </p:sp>
      <p:cxnSp>
        <p:nvCxnSpPr>
          <p:cNvPr id="184" name="Google Shape;184;g27b762358cb_1_6"/>
          <p:cNvCxnSpPr/>
          <p:nvPr/>
        </p:nvCxnSpPr>
        <p:spPr>
          <a:xfrm>
            <a:off x="559292" y="5362843"/>
            <a:ext cx="5557421" cy="0"/>
          </a:xfrm>
          <a:prstGeom prst="straightConnector1">
            <a:avLst/>
          </a:prstGeom>
          <a:noFill/>
          <a:ln w="15875" cap="flat" cmpd="sng">
            <a:solidFill>
              <a:srgbClr val="FEBA98"/>
            </a:solidFill>
            <a:prstDash val="dash"/>
            <a:round/>
            <a:headEnd type="none" w="sm" len="sm"/>
            <a:tailEnd type="none" w="sm" len="sm"/>
          </a:ln>
        </p:spPr>
      </p:cxnSp>
      <p:graphicFrame>
        <p:nvGraphicFramePr>
          <p:cNvPr id="185" name="Google Shape;185;g27b762358cb_1_6"/>
          <p:cNvGraphicFramePr/>
          <p:nvPr/>
        </p:nvGraphicFramePr>
        <p:xfrm>
          <a:off x="545979" y="5524123"/>
          <a:ext cx="5557425" cy="3787200"/>
        </p:xfrm>
        <a:graphic>
          <a:graphicData uri="http://schemas.openxmlformats.org/drawingml/2006/table">
            <a:tbl>
              <a:tblPr bandRow="1">
                <a:noFill/>
              </a:tblPr>
              <a:tblGrid>
                <a:gridCol w="582725">
                  <a:extLst>
                    <a:ext uri="{9D8B030D-6E8A-4147-A177-3AD203B41FA5}">
                      <a16:colId xmlns:a16="http://schemas.microsoft.com/office/drawing/2014/main" val="20000"/>
                    </a:ext>
                  </a:extLst>
                </a:gridCol>
                <a:gridCol w="4974700">
                  <a:extLst>
                    <a:ext uri="{9D8B030D-6E8A-4147-A177-3AD203B41FA5}">
                      <a16:colId xmlns:a16="http://schemas.microsoft.com/office/drawing/2014/main" val="20001"/>
                    </a:ext>
                  </a:extLst>
                </a:gridCol>
              </a:tblGrid>
              <a:tr h="370850">
                <a:tc>
                  <a:txBody>
                    <a:bodyPr/>
                    <a:lstStyle/>
                    <a:p>
                      <a:pPr marL="0" marR="0" lvl="0" indent="0" algn="ctr" rtl="0">
                        <a:lnSpc>
                          <a:spcPct val="100000"/>
                        </a:lnSpc>
                        <a:spcBef>
                          <a:spcPts val="0"/>
                        </a:spcBef>
                        <a:spcAft>
                          <a:spcPts val="0"/>
                        </a:spcAft>
                        <a:buNone/>
                      </a:pPr>
                      <a:r>
                        <a:rPr lang="ja-JP" sz="1200" u="none" strike="noStrike" cap="none" dirty="0">
                          <a:latin typeface="游ゴシック" panose="020B0400000000000000" pitchFamily="50" charset="-128"/>
                          <a:ea typeface="游ゴシック" panose="020B0400000000000000" pitchFamily="50" charset="-128"/>
                          <a:cs typeface="Arial"/>
                          <a:sym typeface="Arial"/>
                        </a:rPr>
                        <a:t>✔</a:t>
                      </a:r>
                      <a:endParaRPr dirty="0"/>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EBA98">
                        <a:alpha val="9803"/>
                      </a:srgbClr>
                    </a:solidFill>
                  </a:tcPr>
                </a:tc>
                <a:tc>
                  <a:txBody>
                    <a:bodyPr/>
                    <a:lstStyle/>
                    <a:p>
                      <a:pPr marL="0" marR="0" lvl="0" indent="0" algn="l" rtl="0">
                        <a:lnSpc>
                          <a:spcPct val="100000"/>
                        </a:lnSpc>
                        <a:spcBef>
                          <a:spcPts val="0"/>
                        </a:spcBef>
                        <a:spcAft>
                          <a:spcPts val="0"/>
                        </a:spcAft>
                        <a:buClr>
                          <a:srgbClr val="000000"/>
                        </a:buClr>
                        <a:buSzPts val="1200"/>
                        <a:buFont typeface="Arial"/>
                        <a:buNone/>
                      </a:pPr>
                      <a:r>
                        <a:rPr lang="ja-JP" sz="1200" b="1" u="none" strike="noStrike" cap="none" dirty="0">
                          <a:latin typeface="游ゴシック" panose="020B0400000000000000" pitchFamily="50" charset="-128"/>
                          <a:ea typeface="游ゴシック" panose="020B0400000000000000" pitchFamily="50" charset="-128"/>
                          <a:cs typeface="Arial"/>
                          <a:sym typeface="Arial"/>
                        </a:rPr>
                        <a:t>内定通知書に取消事由として記載があるか</a:t>
                      </a:r>
                      <a:endParaRPr dirty="0"/>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EBA98">
                        <a:alpha val="9803"/>
                      </a:srgbClr>
                    </a:solidFill>
                  </a:tcPr>
                </a:tc>
                <a:extLst>
                  <a:ext uri="{0D108BD9-81ED-4DB2-BD59-A6C34878D82A}">
                    <a16:rowId xmlns:a16="http://schemas.microsoft.com/office/drawing/2014/main" val="10000"/>
                  </a:ext>
                </a:extLst>
              </a:tr>
              <a:tr h="370850">
                <a:tc>
                  <a:txBody>
                    <a:bodyPr/>
                    <a:lstStyle/>
                    <a:p>
                      <a:pPr marL="0" marR="0" lvl="0" indent="0" algn="ctr" rtl="0">
                        <a:lnSpc>
                          <a:spcPct val="100000"/>
                        </a:lnSpc>
                        <a:spcBef>
                          <a:spcPts val="0"/>
                        </a:spcBef>
                        <a:spcAft>
                          <a:spcPts val="0"/>
                        </a:spcAft>
                        <a:buNone/>
                      </a:pPr>
                      <a:endParaRPr sz="1200" u="none" strike="noStrike" cap="none" dirty="0">
                        <a:latin typeface="游ゴシック" panose="020B0400000000000000" pitchFamily="50" charset="-128"/>
                        <a:ea typeface="游ゴシック" panose="020B0400000000000000" pitchFamily="50" charset="-128"/>
                        <a:cs typeface="Arial"/>
                        <a:sym typeface="Arial"/>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r>
                        <a:rPr lang="ja-JP" sz="1050" u="none" strike="noStrike" cap="none" dirty="0">
                          <a:latin typeface="游ゴシック" panose="020B0400000000000000" pitchFamily="50" charset="-128"/>
                          <a:ea typeface="游ゴシック" panose="020B0400000000000000" pitchFamily="50" charset="-128"/>
                          <a:cs typeface="Arial"/>
                          <a:sym typeface="Arial"/>
                        </a:rPr>
                        <a:t>内定通知書に内定が取り消される事由として「履歴書や誓約書などに重大な虚偽記載がある場合」と記載がある場合、認められやすいと言えます。</a:t>
                      </a:r>
                      <a:endParaRPr sz="1050" u="none" strike="noStrike" cap="none" dirty="0">
                        <a:latin typeface="游ゴシック" panose="020B0400000000000000" pitchFamily="50" charset="-128"/>
                        <a:ea typeface="游ゴシック" panose="020B0400000000000000" pitchFamily="50" charset="-128"/>
                        <a:cs typeface="Arial"/>
                        <a:sym typeface="Arial"/>
                      </a:endParaRPr>
                    </a:p>
                    <a:p>
                      <a:pPr marL="0" marR="0" lvl="0" indent="0" algn="l" rtl="0">
                        <a:lnSpc>
                          <a:spcPct val="100000"/>
                        </a:lnSpc>
                        <a:spcBef>
                          <a:spcPts val="0"/>
                        </a:spcBef>
                        <a:spcAft>
                          <a:spcPts val="0"/>
                        </a:spcAft>
                        <a:buNone/>
                      </a:pPr>
                      <a:r>
                        <a:rPr lang="ja-JP" sz="1050" u="none" strike="noStrike" cap="none" dirty="0">
                          <a:latin typeface="游ゴシック" panose="020B0400000000000000" pitchFamily="50" charset="-128"/>
                          <a:ea typeface="游ゴシック" panose="020B0400000000000000" pitchFamily="50" charset="-128"/>
                          <a:cs typeface="Arial"/>
                          <a:sym typeface="Arial"/>
                        </a:rPr>
                        <a:t>この場合も、「客観的に合理的で社会通念上相当であると認められるもの」であることが必要です。</a:t>
                      </a:r>
                      <a:endParaRPr sz="1050" u="none" strike="noStrike" cap="none" dirty="0">
                        <a:latin typeface="游ゴシック" panose="020B0400000000000000" pitchFamily="50" charset="-128"/>
                        <a:ea typeface="游ゴシック" panose="020B0400000000000000" pitchFamily="50" charset="-128"/>
                        <a:cs typeface="Arial"/>
                        <a:sym typeface="Arial"/>
                      </a:endParaRPr>
                    </a:p>
                    <a:p>
                      <a:pPr marL="0" marR="0" lvl="0" indent="0" algn="l" rtl="0">
                        <a:lnSpc>
                          <a:spcPct val="100000"/>
                        </a:lnSpc>
                        <a:spcBef>
                          <a:spcPts val="0"/>
                        </a:spcBef>
                        <a:spcAft>
                          <a:spcPts val="0"/>
                        </a:spcAft>
                        <a:buNone/>
                      </a:pPr>
                      <a:endParaRPr sz="1050" u="none" strike="noStrike" cap="none" dirty="0">
                        <a:latin typeface="游ゴシック" panose="020B0400000000000000" pitchFamily="50" charset="-128"/>
                        <a:ea typeface="游ゴシック" panose="020B0400000000000000" pitchFamily="50" charset="-128"/>
                        <a:cs typeface="Arial"/>
                        <a:sym typeface="Arial"/>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1"/>
                  </a:ext>
                </a:extLst>
              </a:tr>
              <a:tr h="370850">
                <a:tc>
                  <a:txBody>
                    <a:bodyPr/>
                    <a:lstStyle/>
                    <a:p>
                      <a:pPr marL="0" marR="0" lvl="0" indent="0" algn="ctr" rtl="0">
                        <a:lnSpc>
                          <a:spcPct val="100000"/>
                        </a:lnSpc>
                        <a:spcBef>
                          <a:spcPts val="0"/>
                        </a:spcBef>
                        <a:spcAft>
                          <a:spcPts val="0"/>
                        </a:spcAft>
                        <a:buClr>
                          <a:srgbClr val="000000"/>
                        </a:buClr>
                        <a:buSzPts val="1200"/>
                        <a:buFont typeface="Arial"/>
                        <a:buNone/>
                      </a:pPr>
                      <a:r>
                        <a:rPr lang="ja-JP" sz="1200" u="none" strike="noStrike" cap="none" dirty="0">
                          <a:latin typeface="游ゴシック" panose="020B0400000000000000" pitchFamily="50" charset="-128"/>
                          <a:ea typeface="游ゴシック" panose="020B0400000000000000" pitchFamily="50" charset="-128"/>
                          <a:cs typeface="Arial"/>
                          <a:sym typeface="Arial"/>
                        </a:rPr>
                        <a:t>✔</a:t>
                      </a:r>
                      <a:endParaRPr dirty="0"/>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EBA98">
                        <a:alpha val="9803"/>
                      </a:srgbClr>
                    </a:solidFill>
                  </a:tcPr>
                </a:tc>
                <a:tc>
                  <a:txBody>
                    <a:bodyPr/>
                    <a:lstStyle/>
                    <a:p>
                      <a:pPr marL="0" marR="0" lvl="0" indent="0" algn="l" rtl="0">
                        <a:lnSpc>
                          <a:spcPct val="100000"/>
                        </a:lnSpc>
                        <a:spcBef>
                          <a:spcPts val="0"/>
                        </a:spcBef>
                        <a:spcAft>
                          <a:spcPts val="0"/>
                        </a:spcAft>
                        <a:buClr>
                          <a:srgbClr val="000000"/>
                        </a:buClr>
                        <a:buSzPts val="1200"/>
                        <a:buFont typeface="Arial"/>
                        <a:buNone/>
                      </a:pPr>
                      <a:r>
                        <a:rPr lang="ja-JP" sz="1200" b="1" u="none" strike="noStrike" cap="none" dirty="0">
                          <a:latin typeface="游ゴシック" panose="020B0400000000000000" pitchFamily="50" charset="-128"/>
                          <a:ea typeface="游ゴシック" panose="020B0400000000000000" pitchFamily="50" charset="-128"/>
                          <a:cs typeface="Arial"/>
                          <a:sym typeface="Arial"/>
                        </a:rPr>
                        <a:t>職務遂行能力に影響があるか</a:t>
                      </a:r>
                      <a:endParaRPr dirty="0"/>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EBA98">
                        <a:alpha val="9803"/>
                      </a:srgbClr>
                    </a:solidFill>
                  </a:tcPr>
                </a:tc>
                <a:extLst>
                  <a:ext uri="{0D108BD9-81ED-4DB2-BD59-A6C34878D82A}">
                    <a16:rowId xmlns:a16="http://schemas.microsoft.com/office/drawing/2014/main" val="10002"/>
                  </a:ext>
                </a:extLst>
              </a:tr>
              <a:tr h="370850">
                <a:tc>
                  <a:txBody>
                    <a:bodyPr/>
                    <a:lstStyle/>
                    <a:p>
                      <a:pPr marL="0" marR="0" lvl="0" indent="0" algn="ctr" rtl="0">
                        <a:lnSpc>
                          <a:spcPct val="100000"/>
                        </a:lnSpc>
                        <a:spcBef>
                          <a:spcPts val="0"/>
                        </a:spcBef>
                        <a:spcAft>
                          <a:spcPts val="0"/>
                        </a:spcAft>
                        <a:buNone/>
                      </a:pPr>
                      <a:endParaRPr sz="1200" u="none" strike="noStrike" cap="none" dirty="0">
                        <a:latin typeface="游ゴシック" panose="020B0400000000000000" pitchFamily="50" charset="-128"/>
                        <a:ea typeface="游ゴシック" panose="020B0400000000000000" pitchFamily="50" charset="-128"/>
                        <a:cs typeface="Arial"/>
                        <a:sym typeface="Arial"/>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r>
                        <a:rPr lang="ja-JP" sz="1050" u="none" strike="noStrike" cap="none" dirty="0">
                          <a:latin typeface="游ゴシック" panose="020B0400000000000000" pitchFamily="50" charset="-128"/>
                          <a:ea typeface="游ゴシック" panose="020B0400000000000000" pitchFamily="50" charset="-128"/>
                          <a:cs typeface="Arial"/>
                          <a:sym typeface="Arial"/>
                        </a:rPr>
                        <a:t>例えば運転業務がある職種において、業務に支障をきたすような発作等の持病を隠していた場合には、職務遂行能力に大きく影響があります。</a:t>
                      </a:r>
                      <a:endParaRPr sz="1050" u="none" strike="noStrike" cap="none" dirty="0">
                        <a:latin typeface="游ゴシック" panose="020B0400000000000000" pitchFamily="50" charset="-128"/>
                        <a:ea typeface="游ゴシック" panose="020B0400000000000000" pitchFamily="50" charset="-128"/>
                        <a:cs typeface="Arial"/>
                        <a:sym typeface="Arial"/>
                      </a:endParaRPr>
                    </a:p>
                    <a:p>
                      <a:pPr marL="0" marR="0" lvl="0" indent="0" algn="l" rtl="0">
                        <a:lnSpc>
                          <a:spcPct val="100000"/>
                        </a:lnSpc>
                        <a:spcBef>
                          <a:spcPts val="0"/>
                        </a:spcBef>
                        <a:spcAft>
                          <a:spcPts val="0"/>
                        </a:spcAft>
                        <a:buNone/>
                      </a:pPr>
                      <a:r>
                        <a:rPr lang="ja-JP" sz="1050" u="none" strike="noStrike" cap="none" dirty="0">
                          <a:latin typeface="游ゴシック" panose="020B0400000000000000" pitchFamily="50" charset="-128"/>
                          <a:ea typeface="游ゴシック" panose="020B0400000000000000" pitchFamily="50" charset="-128"/>
                          <a:cs typeface="Arial"/>
                          <a:sym typeface="Arial"/>
                        </a:rPr>
                        <a:t>このように、予定していた労務の提供ができないことが明らかであれば取り消しは認められます。</a:t>
                      </a:r>
                      <a:endParaRPr sz="1050" u="none" strike="noStrike" cap="none" dirty="0">
                        <a:latin typeface="游ゴシック" panose="020B0400000000000000" pitchFamily="50" charset="-128"/>
                        <a:ea typeface="游ゴシック" panose="020B0400000000000000" pitchFamily="50" charset="-128"/>
                        <a:cs typeface="Arial"/>
                        <a:sym typeface="Arial"/>
                      </a:endParaRPr>
                    </a:p>
                    <a:p>
                      <a:pPr marL="0" marR="0" lvl="0" indent="0" algn="l" rtl="0">
                        <a:lnSpc>
                          <a:spcPct val="100000"/>
                        </a:lnSpc>
                        <a:spcBef>
                          <a:spcPts val="0"/>
                        </a:spcBef>
                        <a:spcAft>
                          <a:spcPts val="0"/>
                        </a:spcAft>
                        <a:buNone/>
                      </a:pPr>
                      <a:endParaRPr sz="1050" u="none" strike="noStrike" cap="none" dirty="0">
                        <a:latin typeface="游ゴシック" panose="020B0400000000000000" pitchFamily="50" charset="-128"/>
                        <a:ea typeface="游ゴシック" panose="020B0400000000000000" pitchFamily="50" charset="-128"/>
                        <a:cs typeface="Arial"/>
                        <a:sym typeface="Arial"/>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3"/>
                  </a:ext>
                </a:extLst>
              </a:tr>
              <a:tr h="370850">
                <a:tc>
                  <a:txBody>
                    <a:bodyPr/>
                    <a:lstStyle/>
                    <a:p>
                      <a:pPr marL="0" marR="0" lvl="0" indent="0" algn="ctr" rtl="0">
                        <a:lnSpc>
                          <a:spcPct val="100000"/>
                        </a:lnSpc>
                        <a:spcBef>
                          <a:spcPts val="0"/>
                        </a:spcBef>
                        <a:spcAft>
                          <a:spcPts val="0"/>
                        </a:spcAft>
                        <a:buClr>
                          <a:srgbClr val="000000"/>
                        </a:buClr>
                        <a:buSzPts val="1200"/>
                        <a:buFont typeface="Arial"/>
                        <a:buNone/>
                      </a:pPr>
                      <a:r>
                        <a:rPr lang="ja-JP" sz="1200" u="none" strike="noStrike" cap="none" dirty="0">
                          <a:latin typeface="游ゴシック" panose="020B0400000000000000" pitchFamily="50" charset="-128"/>
                          <a:ea typeface="游ゴシック" panose="020B0400000000000000" pitchFamily="50" charset="-128"/>
                          <a:cs typeface="Arial"/>
                          <a:sym typeface="Arial"/>
                        </a:rPr>
                        <a:t>✔</a:t>
                      </a:r>
                      <a:endParaRPr dirty="0"/>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EBA98">
                        <a:alpha val="9803"/>
                      </a:srgbClr>
                    </a:solidFill>
                  </a:tcPr>
                </a:tc>
                <a:tc>
                  <a:txBody>
                    <a:bodyPr/>
                    <a:lstStyle/>
                    <a:p>
                      <a:pPr marL="0" marR="0" lvl="0" indent="0" algn="l" rtl="0">
                        <a:lnSpc>
                          <a:spcPct val="100000"/>
                        </a:lnSpc>
                        <a:spcBef>
                          <a:spcPts val="0"/>
                        </a:spcBef>
                        <a:spcAft>
                          <a:spcPts val="0"/>
                        </a:spcAft>
                        <a:buClr>
                          <a:srgbClr val="000000"/>
                        </a:buClr>
                        <a:buSzPts val="1200"/>
                        <a:buFont typeface="Arial"/>
                        <a:buNone/>
                      </a:pPr>
                      <a:r>
                        <a:rPr lang="ja-JP" sz="1200" b="1" u="none" strike="noStrike" cap="none" dirty="0">
                          <a:latin typeface="游ゴシック" panose="020B0400000000000000" pitchFamily="50" charset="-128"/>
                          <a:ea typeface="游ゴシック" panose="020B0400000000000000" pitchFamily="50" charset="-128"/>
                          <a:cs typeface="Arial"/>
                          <a:sym typeface="Arial"/>
                        </a:rPr>
                        <a:t>入社時期の繰下げなど他の対応を検討</a:t>
                      </a:r>
                      <a:endParaRPr dirty="0"/>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EBA98">
                        <a:alpha val="9803"/>
                      </a:srgbClr>
                    </a:solidFill>
                  </a:tcPr>
                </a:tc>
                <a:extLst>
                  <a:ext uri="{0D108BD9-81ED-4DB2-BD59-A6C34878D82A}">
                    <a16:rowId xmlns:a16="http://schemas.microsoft.com/office/drawing/2014/main" val="10004"/>
                  </a:ext>
                </a:extLst>
              </a:tr>
              <a:tr h="370850">
                <a:tc>
                  <a:txBody>
                    <a:bodyPr/>
                    <a:lstStyle/>
                    <a:p>
                      <a:pPr marL="0" marR="0" lvl="0" indent="0" algn="ctr" rtl="0">
                        <a:lnSpc>
                          <a:spcPct val="100000"/>
                        </a:lnSpc>
                        <a:spcBef>
                          <a:spcPts val="0"/>
                        </a:spcBef>
                        <a:spcAft>
                          <a:spcPts val="0"/>
                        </a:spcAft>
                        <a:buClr>
                          <a:srgbClr val="000000"/>
                        </a:buClr>
                        <a:buSzPts val="1200"/>
                        <a:buFont typeface="Arial"/>
                        <a:buNone/>
                      </a:pPr>
                      <a:endParaRPr sz="1200" u="none" strike="noStrike" cap="none" dirty="0">
                        <a:latin typeface="游ゴシック" panose="020B0400000000000000" pitchFamily="50" charset="-128"/>
                        <a:ea typeface="游ゴシック" panose="020B0400000000000000" pitchFamily="50" charset="-128"/>
                        <a:cs typeface="Arial"/>
                        <a:sym typeface="Arial"/>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r>
                        <a:rPr lang="ja-JP" sz="1050" b="0" u="none" strike="noStrike" cap="none" dirty="0">
                          <a:latin typeface="游ゴシック" panose="020B0400000000000000" pitchFamily="50" charset="-128"/>
                          <a:ea typeface="游ゴシック" panose="020B0400000000000000" pitchFamily="50" charset="-128"/>
                          <a:cs typeface="Arial"/>
                          <a:sym typeface="Arial"/>
                        </a:rPr>
                        <a:t>前述の予定していた労務が提供できないことが明らかである場合にも、他部門で労務可能である場合には、内定取り消しが認められないことがありますので、配置転換の検討が必要です。</a:t>
                      </a:r>
                      <a:endParaRPr sz="1050" b="0" u="none" strike="noStrike" cap="none" dirty="0">
                        <a:latin typeface="游ゴシック" panose="020B0400000000000000" pitchFamily="50" charset="-128"/>
                        <a:ea typeface="游ゴシック" panose="020B0400000000000000" pitchFamily="50" charset="-128"/>
                        <a:cs typeface="Arial"/>
                        <a:sym typeface="Arial"/>
                      </a:endParaRPr>
                    </a:p>
                    <a:p>
                      <a:pPr marL="0" marR="0" lvl="0" indent="0" algn="l" rtl="0">
                        <a:lnSpc>
                          <a:spcPct val="100000"/>
                        </a:lnSpc>
                        <a:spcBef>
                          <a:spcPts val="0"/>
                        </a:spcBef>
                        <a:spcAft>
                          <a:spcPts val="0"/>
                        </a:spcAft>
                        <a:buNone/>
                      </a:pPr>
                      <a:r>
                        <a:rPr lang="ja-JP" sz="1050" b="0" u="none" strike="noStrike" cap="none" dirty="0">
                          <a:latin typeface="游ゴシック" panose="020B0400000000000000" pitchFamily="50" charset="-128"/>
                          <a:ea typeface="游ゴシック" panose="020B0400000000000000" pitchFamily="50" charset="-128"/>
                          <a:cs typeface="Arial"/>
                          <a:sym typeface="Arial"/>
                        </a:rPr>
                        <a:t>また、軽微な精神疾患や、回復の可能性が高いと考えられる場合には、入社時期の繰下げなども検討してください。</a:t>
                      </a:r>
                      <a:endParaRPr sz="1050" b="0" u="none" strike="noStrike" cap="none" dirty="0">
                        <a:latin typeface="游ゴシック" panose="020B0400000000000000" pitchFamily="50" charset="-128"/>
                        <a:ea typeface="游ゴシック" panose="020B0400000000000000" pitchFamily="50" charset="-128"/>
                        <a:cs typeface="Arial"/>
                        <a:sym typeface="Arial"/>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5"/>
                  </a:ext>
                </a:extLst>
              </a:tr>
            </a:tbl>
          </a:graphicData>
        </a:graphic>
      </p:graphicFrame>
      <p:sp>
        <p:nvSpPr>
          <p:cNvPr id="186" name="Google Shape;186;g27b762358cb_1_6"/>
          <p:cNvSpPr/>
          <p:nvPr/>
        </p:nvSpPr>
        <p:spPr>
          <a:xfrm>
            <a:off x="1029331" y="753867"/>
            <a:ext cx="5214302" cy="431176"/>
          </a:xfrm>
          <a:prstGeom prst="rect">
            <a:avLst/>
          </a:prstGeom>
          <a:solidFill>
            <a:schemeClr val="lt1"/>
          </a:solidFill>
          <a:ln>
            <a:noFill/>
          </a:ln>
        </p:spPr>
        <p:txBody>
          <a:bodyPr spcFirstLastPara="1" wrap="square" lIns="91425" tIns="45700" rIns="91425" bIns="45700" anchor="ctr" anchorCtr="0">
            <a:noAutofit/>
          </a:bodyPr>
          <a:lstStyle/>
          <a:p>
            <a:pPr algn="ctr"/>
            <a:r>
              <a:rPr lang="en-US" altLang="ja-JP" sz="1600" b="1" u="sng" dirty="0">
                <a:solidFill>
                  <a:schemeClr val="dk1"/>
                </a:solidFill>
                <a:latin typeface="游ゴシック" panose="020B0400000000000000" pitchFamily="50" charset="-128"/>
                <a:ea typeface="游ゴシック" panose="020B0400000000000000" pitchFamily="50" charset="-128"/>
                <a:sym typeface="Arial"/>
              </a:rPr>
              <a:t>Q.</a:t>
            </a:r>
            <a:r>
              <a:rPr lang="ja-JP" altLang="en-US" sz="1600" b="1" u="sng" dirty="0">
                <a:solidFill>
                  <a:schemeClr val="dk1"/>
                </a:solidFill>
                <a:latin typeface="游ゴシック" panose="020B0400000000000000" pitchFamily="50" charset="-128"/>
                <a:ea typeface="游ゴシック" panose="020B0400000000000000" pitchFamily="50" charset="-128"/>
                <a:sym typeface="Arial"/>
              </a:rPr>
              <a:t>虚偽回答が判明した場合、内定取り消しはできる？</a:t>
            </a:r>
            <a:endParaRPr dirty="0">
              <a:latin typeface="游ゴシック" panose="020B0400000000000000" pitchFamily="50" charset="-128"/>
              <a:ea typeface="游ゴシック" panose="020B0400000000000000" pitchFamily="50" charset="-128"/>
            </a:endParaRPr>
          </a:p>
        </p:txBody>
      </p:sp>
      <p:grpSp>
        <p:nvGrpSpPr>
          <p:cNvPr id="2" name="Google Shape;121;p2">
            <a:extLst>
              <a:ext uri="{FF2B5EF4-FFF2-40B4-BE49-F238E27FC236}">
                <a16:creationId xmlns:a16="http://schemas.microsoft.com/office/drawing/2014/main" id="{9DECA1AF-F222-CE60-A167-254EBB02D4A0}"/>
              </a:ext>
            </a:extLst>
          </p:cNvPr>
          <p:cNvGrpSpPr/>
          <p:nvPr/>
        </p:nvGrpSpPr>
        <p:grpSpPr>
          <a:xfrm rot="5400000">
            <a:off x="6200291" y="822192"/>
            <a:ext cx="934420" cy="381001"/>
            <a:chOff x="0" y="0"/>
            <a:chExt cx="1877500" cy="5143500"/>
          </a:xfrm>
        </p:grpSpPr>
        <p:sp>
          <p:nvSpPr>
            <p:cNvPr id="3" name="Google Shape;122;p2">
              <a:extLst>
                <a:ext uri="{FF2B5EF4-FFF2-40B4-BE49-F238E27FC236}">
                  <a16:creationId xmlns:a16="http://schemas.microsoft.com/office/drawing/2014/main" id="{E3A6D9E7-EAFE-8617-FE30-5DC0CD48D82E}"/>
                </a:ext>
              </a:extLst>
            </p:cNvPr>
            <p:cNvSpPr/>
            <p:nvPr/>
          </p:nvSpPr>
          <p:spPr>
            <a:xfrm>
              <a:off x="0" y="0"/>
              <a:ext cx="178568" cy="5143500"/>
            </a:xfrm>
            <a:prstGeom prst="rect">
              <a:avLst/>
            </a:prstGeom>
            <a:solidFill>
              <a:srgbClr val="DD4968">
                <a:alpha val="35000"/>
              </a:srgbClr>
            </a:solidFill>
            <a:ln>
              <a:noFill/>
            </a:ln>
          </p:spPr>
          <p:txBody>
            <a:bodyPr spcFirstLastPara="1" wrap="square" lIns="91425" tIns="45700" rIns="91425" bIns="45700" anchor="ctr" anchorCtr="0">
              <a:noAutofit/>
            </a:bodyPr>
            <a:lstStyle/>
            <a:p>
              <a:pPr algn="ctr">
                <a:buClr>
                  <a:srgbClr val="000000"/>
                </a:buClr>
                <a:buSzPts val="1800"/>
              </a:pPr>
              <a:endParaRPr>
                <a:solidFill>
                  <a:schemeClr val="lt1"/>
                </a:solidFill>
                <a:latin typeface="Calibri"/>
                <a:ea typeface="Calibri"/>
                <a:cs typeface="Calibri"/>
                <a:sym typeface="Calibri"/>
              </a:endParaRPr>
            </a:p>
          </p:txBody>
        </p:sp>
        <p:sp>
          <p:nvSpPr>
            <p:cNvPr id="4" name="Google Shape;123;p2">
              <a:extLst>
                <a:ext uri="{FF2B5EF4-FFF2-40B4-BE49-F238E27FC236}">
                  <a16:creationId xmlns:a16="http://schemas.microsoft.com/office/drawing/2014/main" id="{4C8848C0-D441-3D30-FDF4-F596E3AAB720}"/>
                </a:ext>
              </a:extLst>
            </p:cNvPr>
            <p:cNvSpPr/>
            <p:nvPr/>
          </p:nvSpPr>
          <p:spPr>
            <a:xfrm>
              <a:off x="424733" y="0"/>
              <a:ext cx="178568" cy="5143500"/>
            </a:xfrm>
            <a:prstGeom prst="rect">
              <a:avLst/>
            </a:prstGeom>
            <a:solidFill>
              <a:srgbClr val="FD9A69">
                <a:alpha val="91000"/>
              </a:srgbClr>
            </a:solidFill>
            <a:ln>
              <a:noFill/>
            </a:ln>
          </p:spPr>
          <p:txBody>
            <a:bodyPr spcFirstLastPara="1" wrap="square" lIns="91425" tIns="45700" rIns="91425" bIns="45700" anchor="ctr" anchorCtr="0">
              <a:noAutofit/>
            </a:bodyPr>
            <a:lstStyle/>
            <a:p>
              <a:pPr algn="ctr">
                <a:buClr>
                  <a:srgbClr val="000000"/>
                </a:buClr>
                <a:buSzPts val="1800"/>
              </a:pPr>
              <a:endParaRPr>
                <a:solidFill>
                  <a:schemeClr val="lt1"/>
                </a:solidFill>
                <a:latin typeface="Calibri"/>
                <a:ea typeface="Calibri"/>
                <a:cs typeface="Calibri"/>
                <a:sym typeface="Calibri"/>
              </a:endParaRPr>
            </a:p>
          </p:txBody>
        </p:sp>
        <p:sp>
          <p:nvSpPr>
            <p:cNvPr id="5" name="Google Shape;124;p2">
              <a:extLst>
                <a:ext uri="{FF2B5EF4-FFF2-40B4-BE49-F238E27FC236}">
                  <a16:creationId xmlns:a16="http://schemas.microsoft.com/office/drawing/2014/main" id="{869B5546-3294-D19E-4FA5-174948620ECD}"/>
                </a:ext>
              </a:extLst>
            </p:cNvPr>
            <p:cNvSpPr/>
            <p:nvPr/>
          </p:nvSpPr>
          <p:spPr>
            <a:xfrm>
              <a:off x="849466" y="0"/>
              <a:ext cx="178568" cy="5143500"/>
            </a:xfrm>
            <a:prstGeom prst="rect">
              <a:avLst/>
            </a:prstGeom>
            <a:solidFill>
              <a:srgbClr val="F9EB6B">
                <a:alpha val="35000"/>
              </a:srgbClr>
            </a:solidFill>
            <a:ln>
              <a:noFill/>
            </a:ln>
          </p:spPr>
          <p:txBody>
            <a:bodyPr spcFirstLastPara="1" wrap="square" lIns="91425" tIns="45700" rIns="91425" bIns="45700" anchor="ctr" anchorCtr="0">
              <a:noAutofit/>
            </a:bodyPr>
            <a:lstStyle/>
            <a:p>
              <a:pPr algn="ctr">
                <a:buClr>
                  <a:srgbClr val="000000"/>
                </a:buClr>
                <a:buSzPts val="1800"/>
              </a:pPr>
              <a:endParaRPr>
                <a:solidFill>
                  <a:schemeClr val="lt1"/>
                </a:solidFill>
                <a:latin typeface="Calibri"/>
                <a:ea typeface="Calibri"/>
                <a:cs typeface="Calibri"/>
                <a:sym typeface="Calibri"/>
              </a:endParaRPr>
            </a:p>
          </p:txBody>
        </p:sp>
        <p:sp>
          <p:nvSpPr>
            <p:cNvPr id="6" name="Google Shape;125;p2">
              <a:extLst>
                <a:ext uri="{FF2B5EF4-FFF2-40B4-BE49-F238E27FC236}">
                  <a16:creationId xmlns:a16="http://schemas.microsoft.com/office/drawing/2014/main" id="{F630B966-8252-F11F-DA75-91179A41F0BB}"/>
                </a:ext>
              </a:extLst>
            </p:cNvPr>
            <p:cNvSpPr/>
            <p:nvPr/>
          </p:nvSpPr>
          <p:spPr>
            <a:xfrm>
              <a:off x="1274199" y="0"/>
              <a:ext cx="178568" cy="5143500"/>
            </a:xfrm>
            <a:prstGeom prst="rect">
              <a:avLst/>
            </a:prstGeom>
            <a:solidFill>
              <a:srgbClr val="9FD9B8">
                <a:alpha val="35000"/>
              </a:srgbClr>
            </a:solidFill>
            <a:ln>
              <a:noFill/>
            </a:ln>
          </p:spPr>
          <p:txBody>
            <a:bodyPr spcFirstLastPara="1" wrap="square" lIns="91425" tIns="45700" rIns="91425" bIns="45700" anchor="ctr" anchorCtr="0">
              <a:noAutofit/>
            </a:bodyPr>
            <a:lstStyle/>
            <a:p>
              <a:pPr algn="ctr">
                <a:buClr>
                  <a:srgbClr val="000000"/>
                </a:buClr>
                <a:buSzPts val="1800"/>
              </a:pPr>
              <a:endParaRPr>
                <a:solidFill>
                  <a:schemeClr val="lt1"/>
                </a:solidFill>
                <a:latin typeface="Calibri"/>
                <a:ea typeface="Calibri"/>
                <a:cs typeface="Calibri"/>
                <a:sym typeface="Calibri"/>
              </a:endParaRPr>
            </a:p>
          </p:txBody>
        </p:sp>
        <p:sp>
          <p:nvSpPr>
            <p:cNvPr id="7" name="Google Shape;126;p2">
              <a:extLst>
                <a:ext uri="{FF2B5EF4-FFF2-40B4-BE49-F238E27FC236}">
                  <a16:creationId xmlns:a16="http://schemas.microsoft.com/office/drawing/2014/main" id="{AA60A034-CD31-6C1B-A96B-DD5035AA8345}"/>
                </a:ext>
              </a:extLst>
            </p:cNvPr>
            <p:cNvSpPr/>
            <p:nvPr/>
          </p:nvSpPr>
          <p:spPr>
            <a:xfrm>
              <a:off x="1698932" y="0"/>
              <a:ext cx="178568" cy="5143500"/>
            </a:xfrm>
            <a:prstGeom prst="rect">
              <a:avLst/>
            </a:prstGeom>
            <a:solidFill>
              <a:srgbClr val="31A2C2">
                <a:alpha val="35000"/>
              </a:srgbClr>
            </a:solidFill>
            <a:ln>
              <a:noFill/>
            </a:ln>
          </p:spPr>
          <p:txBody>
            <a:bodyPr spcFirstLastPara="1" wrap="square" lIns="91425" tIns="45700" rIns="91425" bIns="45700" anchor="ctr" anchorCtr="0">
              <a:noAutofit/>
            </a:bodyPr>
            <a:lstStyle/>
            <a:p>
              <a:pPr algn="ctr">
                <a:buClr>
                  <a:srgbClr val="000000"/>
                </a:buClr>
                <a:buSzPts val="1800"/>
              </a:pPr>
              <a:endParaRPr>
                <a:solidFill>
                  <a:schemeClr val="lt1"/>
                </a:solidFill>
                <a:latin typeface="Calibri"/>
                <a:ea typeface="Calibri"/>
                <a:cs typeface="Calibri"/>
                <a:sym typeface="Calibri"/>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Google Shape;191;p16"/>
          <p:cNvSpPr/>
          <p:nvPr/>
        </p:nvSpPr>
        <p:spPr>
          <a:xfrm>
            <a:off x="315410" y="516175"/>
            <a:ext cx="830400" cy="615600"/>
          </a:xfrm>
          <a:prstGeom prst="rect">
            <a:avLst/>
          </a:prstGeom>
          <a:noFill/>
          <a:ln>
            <a:noFill/>
          </a:ln>
        </p:spPr>
        <p:txBody>
          <a:bodyPr spcFirstLastPara="1" wrap="square" lIns="0" tIns="0" rIns="0" bIns="0" anchor="t" anchorCtr="0">
            <a:noAutofit/>
          </a:bodyPr>
          <a:lstStyle/>
          <a:p>
            <a:pPr algn="just">
              <a:buClr>
                <a:srgbClr val="000000"/>
              </a:buClr>
              <a:buSzPts val="4000"/>
            </a:pPr>
            <a:r>
              <a:rPr lang="en-US" altLang="ja-JP" sz="4000" dirty="0">
                <a:solidFill>
                  <a:schemeClr val="dk1"/>
                </a:solidFill>
                <a:latin typeface="Segoe UI" panose="020B0502040204020203" pitchFamily="34" charset="0"/>
                <a:ea typeface="Rockwell"/>
                <a:cs typeface="Segoe UI" panose="020B0502040204020203" pitchFamily="34" charset="0"/>
                <a:sym typeface="Rockwell"/>
              </a:rPr>
              <a:t>03</a:t>
            </a:r>
            <a:endParaRPr sz="4000" dirty="0">
              <a:solidFill>
                <a:schemeClr val="dk1"/>
              </a:solidFill>
              <a:latin typeface="Segoe UI" panose="020B0502040204020203" pitchFamily="34" charset="0"/>
              <a:ea typeface="07ロゴたいぷゴシック7" panose="02000600000000000000" pitchFamily="50" charset="-128"/>
              <a:cs typeface="Segoe UI" panose="020B0502040204020203" pitchFamily="34" charset="0"/>
              <a:sym typeface="Rockwell"/>
            </a:endParaRPr>
          </a:p>
        </p:txBody>
      </p:sp>
      <p:cxnSp>
        <p:nvCxnSpPr>
          <p:cNvPr id="192" name="Google Shape;192;p16"/>
          <p:cNvCxnSpPr/>
          <p:nvPr/>
        </p:nvCxnSpPr>
        <p:spPr>
          <a:xfrm rot="10800000">
            <a:off x="1010100" y="516128"/>
            <a:ext cx="0" cy="615600"/>
          </a:xfrm>
          <a:prstGeom prst="straightConnector1">
            <a:avLst/>
          </a:prstGeom>
          <a:noFill/>
          <a:ln w="19050" cap="flat" cmpd="sng">
            <a:solidFill>
              <a:srgbClr val="F9EB6B"/>
            </a:solidFill>
            <a:prstDash val="solid"/>
            <a:miter lim="800000"/>
            <a:headEnd type="none" w="sm" len="sm"/>
            <a:tailEnd type="none" w="sm" len="sm"/>
          </a:ln>
        </p:spPr>
      </p:cxnSp>
      <p:sp>
        <p:nvSpPr>
          <p:cNvPr id="201" name="Google Shape;201;p16"/>
          <p:cNvSpPr/>
          <p:nvPr/>
        </p:nvSpPr>
        <p:spPr>
          <a:xfrm>
            <a:off x="1029331" y="753867"/>
            <a:ext cx="5214302" cy="431176"/>
          </a:xfrm>
          <a:prstGeom prst="rect">
            <a:avLst/>
          </a:prstGeom>
          <a:solidFill>
            <a:schemeClr val="lt1"/>
          </a:solidFill>
          <a:ln>
            <a:noFill/>
          </a:ln>
        </p:spPr>
        <p:txBody>
          <a:bodyPr spcFirstLastPara="1" wrap="square" lIns="91425" tIns="45700" rIns="91425" bIns="45700" anchor="ctr" anchorCtr="0">
            <a:noAutofit/>
          </a:bodyPr>
          <a:lstStyle/>
          <a:p>
            <a:r>
              <a:rPr lang="en-US" altLang="ja-JP" sz="1600" b="1" u="sng" dirty="0">
                <a:solidFill>
                  <a:schemeClr val="dk1"/>
                </a:solidFill>
                <a:latin typeface="游ゴシック" panose="020B0400000000000000" pitchFamily="50" charset="-128"/>
                <a:ea typeface="游ゴシック" panose="020B0400000000000000" pitchFamily="50" charset="-128"/>
                <a:sym typeface="Arial"/>
              </a:rPr>
              <a:t>Q.</a:t>
            </a:r>
            <a:r>
              <a:rPr lang="ja-JP" altLang="en-US" sz="1600" b="1" u="sng" dirty="0">
                <a:solidFill>
                  <a:schemeClr val="dk1"/>
                </a:solidFill>
                <a:latin typeface="游ゴシック" panose="020B0400000000000000" pitchFamily="50" charset="-128"/>
                <a:ea typeface="游ゴシック" panose="020B0400000000000000" pitchFamily="50" charset="-128"/>
                <a:sym typeface="Arial"/>
              </a:rPr>
              <a:t>面接官が質問をしても良いの？</a:t>
            </a:r>
            <a:endParaRPr dirty="0">
              <a:latin typeface="游ゴシック" panose="020B0400000000000000" pitchFamily="50" charset="-128"/>
              <a:ea typeface="游ゴシック" panose="020B0400000000000000" pitchFamily="50" charset="-128"/>
            </a:endParaRPr>
          </a:p>
        </p:txBody>
      </p:sp>
      <p:sp>
        <p:nvSpPr>
          <p:cNvPr id="202" name="Google Shape;202;p16"/>
          <p:cNvSpPr txBox="1"/>
          <p:nvPr/>
        </p:nvSpPr>
        <p:spPr>
          <a:xfrm>
            <a:off x="356075" y="4915322"/>
            <a:ext cx="2016000" cy="1678695"/>
          </a:xfrm>
          <a:prstGeom prst="rect">
            <a:avLst/>
          </a:prstGeom>
          <a:solidFill>
            <a:srgbClr val="F9EB6B">
              <a:alpha val="20000"/>
            </a:srgbClr>
          </a:solidFill>
          <a:ln>
            <a:noFill/>
          </a:ln>
        </p:spPr>
        <p:txBody>
          <a:bodyPr spcFirstLastPara="1" wrap="square" lIns="91425" tIns="108000" rIns="91425" bIns="45700" anchor="t" anchorCtr="0">
            <a:noAutofit/>
          </a:bodyPr>
          <a:lstStyle/>
          <a:p>
            <a:pPr algn="ctr">
              <a:lnSpc>
                <a:spcPct val="110000"/>
              </a:lnSpc>
            </a:pPr>
            <a:r>
              <a:rPr lang="ja-JP" altLang="en-US" sz="1100" b="1" dirty="0">
                <a:solidFill>
                  <a:srgbClr val="000000"/>
                </a:solidFill>
                <a:latin typeface="游ゴシック" panose="020B0400000000000000" pitchFamily="50" charset="-128"/>
                <a:ea typeface="游ゴシック" panose="020B0400000000000000" pitchFamily="50" charset="-128"/>
                <a:sym typeface="Arial"/>
              </a:rPr>
              <a:t>法律で定められた事項</a:t>
            </a:r>
            <a:endParaRPr sz="1100" b="1" dirty="0">
              <a:solidFill>
                <a:srgbClr val="000000"/>
              </a:solidFill>
              <a:latin typeface="游ゴシック" panose="020B0400000000000000" pitchFamily="50" charset="-128"/>
              <a:ea typeface="游ゴシック" panose="020B0400000000000000" pitchFamily="50" charset="-128"/>
              <a:sym typeface="Arial"/>
            </a:endParaRPr>
          </a:p>
          <a:p>
            <a:pPr>
              <a:lnSpc>
                <a:spcPct val="110000"/>
              </a:lnSpc>
            </a:pPr>
            <a:endParaRPr sz="1100" dirty="0">
              <a:solidFill>
                <a:srgbClr val="000000"/>
              </a:solidFill>
              <a:latin typeface="游ゴシック" panose="020B0400000000000000" pitchFamily="50" charset="-128"/>
              <a:ea typeface="游ゴシック" panose="020B0400000000000000" pitchFamily="50" charset="-128"/>
              <a:sym typeface="Arial"/>
            </a:endParaRPr>
          </a:p>
          <a:p>
            <a:pPr marL="88900" indent="-88900">
              <a:lnSpc>
                <a:spcPct val="110000"/>
              </a:lnSpc>
              <a:buFont typeface="Arial" panose="020B0604020202020204" pitchFamily="34" charset="0"/>
              <a:buChar char="•"/>
            </a:pPr>
            <a:r>
              <a:rPr lang="ja-JP" altLang="en-US" sz="1100" dirty="0">
                <a:solidFill>
                  <a:srgbClr val="000000"/>
                </a:solidFill>
                <a:latin typeface="游ゴシック" panose="020B0400000000000000" pitchFamily="50" charset="-128"/>
                <a:ea typeface="游ゴシック" panose="020B0400000000000000" pitchFamily="50" charset="-128"/>
                <a:sym typeface="Arial"/>
              </a:rPr>
              <a:t>人種、民族、社会的身分、</a:t>
            </a:r>
            <a:endParaRPr sz="1100" dirty="0">
              <a:solidFill>
                <a:srgbClr val="000000"/>
              </a:solidFill>
              <a:latin typeface="游ゴシック" panose="020B0400000000000000" pitchFamily="50" charset="-128"/>
              <a:ea typeface="游ゴシック" panose="020B0400000000000000" pitchFamily="50" charset="-128"/>
              <a:sym typeface="Arial"/>
            </a:endParaRPr>
          </a:p>
          <a:p>
            <a:pPr marL="88900" indent="-88900">
              <a:lnSpc>
                <a:spcPct val="110000"/>
              </a:lnSpc>
              <a:buFont typeface="Arial" panose="020B0604020202020204" pitchFamily="34" charset="0"/>
              <a:buChar char="•"/>
            </a:pPr>
            <a:r>
              <a:rPr lang="ja-JP" altLang="en-US" sz="1100" dirty="0">
                <a:solidFill>
                  <a:srgbClr val="000000"/>
                </a:solidFill>
                <a:latin typeface="游ゴシック" panose="020B0400000000000000" pitchFamily="50" charset="-128"/>
                <a:ea typeface="游ゴシック" panose="020B0400000000000000" pitchFamily="50" charset="-128"/>
                <a:sym typeface="Arial"/>
              </a:rPr>
              <a:t>門地、本籍、出生地、その他社会的差別の原因となるおそれのある事項</a:t>
            </a:r>
            <a:endParaRPr dirty="0">
              <a:latin typeface="游ゴシック" panose="020B0400000000000000" pitchFamily="50" charset="-128"/>
              <a:ea typeface="游ゴシック" panose="020B0400000000000000" pitchFamily="50" charset="-128"/>
            </a:endParaRPr>
          </a:p>
          <a:p>
            <a:pPr marL="88900" indent="-88900">
              <a:lnSpc>
                <a:spcPct val="110000"/>
              </a:lnSpc>
              <a:buFont typeface="Arial" panose="020B0604020202020204" pitchFamily="34" charset="0"/>
              <a:buChar char="•"/>
            </a:pPr>
            <a:r>
              <a:rPr lang="ja-JP" altLang="en-US" sz="1100" dirty="0">
                <a:solidFill>
                  <a:srgbClr val="000000"/>
                </a:solidFill>
                <a:latin typeface="游ゴシック" panose="020B0400000000000000" pitchFamily="50" charset="-128"/>
                <a:ea typeface="游ゴシック" panose="020B0400000000000000" pitchFamily="50" charset="-128"/>
                <a:sym typeface="Arial"/>
              </a:rPr>
              <a:t>思想および信条</a:t>
            </a:r>
            <a:endParaRPr dirty="0">
              <a:latin typeface="游ゴシック" panose="020B0400000000000000" pitchFamily="50" charset="-128"/>
              <a:ea typeface="游ゴシック" panose="020B0400000000000000" pitchFamily="50" charset="-128"/>
            </a:endParaRPr>
          </a:p>
          <a:p>
            <a:pPr marL="88900" indent="-88900">
              <a:lnSpc>
                <a:spcPct val="110000"/>
              </a:lnSpc>
              <a:buFont typeface="Arial" panose="020B0604020202020204" pitchFamily="34" charset="0"/>
              <a:buChar char="•"/>
            </a:pPr>
            <a:r>
              <a:rPr lang="ja-JP" altLang="en-US" sz="1100" dirty="0">
                <a:solidFill>
                  <a:srgbClr val="000000"/>
                </a:solidFill>
                <a:latin typeface="游ゴシック" panose="020B0400000000000000" pitchFamily="50" charset="-128"/>
                <a:ea typeface="游ゴシック" panose="020B0400000000000000" pitchFamily="50" charset="-128"/>
                <a:sym typeface="Arial"/>
              </a:rPr>
              <a:t>労働組合への加入状況</a:t>
            </a:r>
            <a:endParaRPr sz="1100" dirty="0">
              <a:solidFill>
                <a:srgbClr val="000000"/>
              </a:solidFill>
              <a:latin typeface="游ゴシック" panose="020B0400000000000000" pitchFamily="50" charset="-128"/>
              <a:ea typeface="游ゴシック" panose="020B0400000000000000" pitchFamily="50" charset="-128"/>
              <a:sym typeface="Arial"/>
            </a:endParaRPr>
          </a:p>
          <a:p>
            <a:pPr>
              <a:lnSpc>
                <a:spcPct val="110000"/>
              </a:lnSpc>
            </a:pPr>
            <a:endParaRPr sz="1100" dirty="0">
              <a:solidFill>
                <a:srgbClr val="000000"/>
              </a:solidFill>
              <a:latin typeface="游ゴシック" panose="020B0400000000000000" pitchFamily="50" charset="-128"/>
              <a:ea typeface="游ゴシック" panose="020B0400000000000000" pitchFamily="50" charset="-128"/>
              <a:sym typeface="Arial"/>
            </a:endParaRPr>
          </a:p>
        </p:txBody>
      </p:sp>
      <p:sp>
        <p:nvSpPr>
          <p:cNvPr id="203" name="Google Shape;203;p16"/>
          <p:cNvSpPr txBox="1"/>
          <p:nvPr/>
        </p:nvSpPr>
        <p:spPr>
          <a:xfrm>
            <a:off x="2421000" y="4918414"/>
            <a:ext cx="2016000" cy="1675599"/>
          </a:xfrm>
          <a:prstGeom prst="rect">
            <a:avLst/>
          </a:prstGeom>
          <a:solidFill>
            <a:srgbClr val="F9EB6B">
              <a:alpha val="24705"/>
            </a:srgbClr>
          </a:solidFill>
          <a:ln>
            <a:noFill/>
          </a:ln>
        </p:spPr>
        <p:txBody>
          <a:bodyPr spcFirstLastPara="1" wrap="square" lIns="91425" tIns="108000" rIns="91425" bIns="45700" anchor="t" anchorCtr="0">
            <a:noAutofit/>
          </a:bodyPr>
          <a:lstStyle/>
          <a:p>
            <a:pPr algn="ctr">
              <a:lnSpc>
                <a:spcPct val="110000"/>
              </a:lnSpc>
            </a:pPr>
            <a:r>
              <a:rPr lang="ja-JP" altLang="en-US" sz="1100" b="1" dirty="0">
                <a:solidFill>
                  <a:srgbClr val="000000"/>
                </a:solidFill>
                <a:latin typeface="游ゴシック" panose="020B0400000000000000" pitchFamily="50" charset="-128"/>
                <a:ea typeface="游ゴシック" panose="020B0400000000000000" pitchFamily="50" charset="-128"/>
                <a:sym typeface="Arial"/>
              </a:rPr>
              <a:t>本人に責任のない事項</a:t>
            </a:r>
            <a:endParaRPr sz="1100" b="1" dirty="0">
              <a:solidFill>
                <a:srgbClr val="000000"/>
              </a:solidFill>
              <a:latin typeface="游ゴシック" panose="020B0400000000000000" pitchFamily="50" charset="-128"/>
              <a:ea typeface="游ゴシック" panose="020B0400000000000000" pitchFamily="50" charset="-128"/>
              <a:sym typeface="Arial"/>
            </a:endParaRPr>
          </a:p>
          <a:p>
            <a:pPr>
              <a:lnSpc>
                <a:spcPct val="110000"/>
              </a:lnSpc>
            </a:pPr>
            <a:endParaRPr sz="1100" dirty="0">
              <a:solidFill>
                <a:srgbClr val="000000"/>
              </a:solidFill>
              <a:latin typeface="游ゴシック" panose="020B0400000000000000" pitchFamily="50" charset="-128"/>
              <a:ea typeface="游ゴシック" panose="020B0400000000000000" pitchFamily="50" charset="-128"/>
              <a:sym typeface="Arial"/>
            </a:endParaRPr>
          </a:p>
          <a:p>
            <a:pPr marL="88900" indent="-88900">
              <a:lnSpc>
                <a:spcPct val="110000"/>
              </a:lnSpc>
              <a:buFont typeface="Arial" panose="020B0604020202020204" pitchFamily="34" charset="0"/>
              <a:buChar char="•"/>
            </a:pPr>
            <a:r>
              <a:rPr lang="ja-JP" altLang="en-US" sz="1100" dirty="0">
                <a:solidFill>
                  <a:srgbClr val="000000"/>
                </a:solidFill>
                <a:latin typeface="游ゴシック" panose="020B0400000000000000" pitchFamily="50" charset="-128"/>
                <a:ea typeface="游ゴシック" panose="020B0400000000000000" pitchFamily="50" charset="-128"/>
                <a:sym typeface="Arial"/>
              </a:rPr>
              <a:t>本籍・出生地に関すること</a:t>
            </a:r>
            <a:endParaRPr sz="1100" dirty="0">
              <a:solidFill>
                <a:srgbClr val="000000"/>
              </a:solidFill>
              <a:latin typeface="游ゴシック" panose="020B0400000000000000" pitchFamily="50" charset="-128"/>
              <a:ea typeface="游ゴシック" panose="020B0400000000000000" pitchFamily="50" charset="-128"/>
              <a:sym typeface="Arial"/>
            </a:endParaRPr>
          </a:p>
          <a:p>
            <a:pPr marL="88900" indent="-88900">
              <a:lnSpc>
                <a:spcPct val="110000"/>
              </a:lnSpc>
              <a:buFont typeface="Arial" panose="020B0604020202020204" pitchFamily="34" charset="0"/>
              <a:buChar char="•"/>
            </a:pPr>
            <a:r>
              <a:rPr lang="ja-JP" altLang="en-US" sz="1100" dirty="0">
                <a:solidFill>
                  <a:srgbClr val="000000"/>
                </a:solidFill>
                <a:latin typeface="游ゴシック" panose="020B0400000000000000" pitchFamily="50" charset="-128"/>
                <a:ea typeface="游ゴシック" panose="020B0400000000000000" pitchFamily="50" charset="-128"/>
                <a:sym typeface="Arial"/>
              </a:rPr>
              <a:t>家族に関すること</a:t>
            </a:r>
            <a:endParaRPr dirty="0">
              <a:latin typeface="游ゴシック" panose="020B0400000000000000" pitchFamily="50" charset="-128"/>
              <a:ea typeface="游ゴシック" panose="020B0400000000000000" pitchFamily="50" charset="-128"/>
            </a:endParaRPr>
          </a:p>
          <a:p>
            <a:pPr marL="88900" indent="-88900">
              <a:lnSpc>
                <a:spcPct val="110000"/>
              </a:lnSpc>
              <a:buFont typeface="Arial" panose="020B0604020202020204" pitchFamily="34" charset="0"/>
              <a:buChar char="•"/>
            </a:pPr>
            <a:r>
              <a:rPr lang="ja-JP" altLang="en-US" sz="1100" dirty="0">
                <a:solidFill>
                  <a:srgbClr val="000000"/>
                </a:solidFill>
                <a:latin typeface="游ゴシック" panose="020B0400000000000000" pitchFamily="50" charset="-128"/>
                <a:ea typeface="游ゴシック" panose="020B0400000000000000" pitchFamily="50" charset="-128"/>
                <a:sym typeface="Arial"/>
              </a:rPr>
              <a:t>住宅状況に関すること</a:t>
            </a:r>
            <a:endParaRPr dirty="0">
              <a:latin typeface="游ゴシック" panose="020B0400000000000000" pitchFamily="50" charset="-128"/>
              <a:ea typeface="游ゴシック" panose="020B0400000000000000" pitchFamily="50" charset="-128"/>
            </a:endParaRPr>
          </a:p>
          <a:p>
            <a:pPr marL="88900" indent="-88900">
              <a:lnSpc>
                <a:spcPct val="110000"/>
              </a:lnSpc>
              <a:buFont typeface="Arial" panose="020B0604020202020204" pitchFamily="34" charset="0"/>
              <a:buChar char="•"/>
            </a:pPr>
            <a:r>
              <a:rPr lang="ja-JP" altLang="en-US" sz="1100" dirty="0">
                <a:solidFill>
                  <a:srgbClr val="000000"/>
                </a:solidFill>
                <a:latin typeface="游ゴシック" panose="020B0400000000000000" pitchFamily="50" charset="-128"/>
                <a:ea typeface="游ゴシック" panose="020B0400000000000000" pitchFamily="50" charset="-128"/>
                <a:sym typeface="Arial"/>
              </a:rPr>
              <a:t>生活環境・家庭環境などに関すること</a:t>
            </a:r>
            <a:endParaRPr sz="1100" dirty="0">
              <a:solidFill>
                <a:srgbClr val="000000"/>
              </a:solidFill>
              <a:latin typeface="游ゴシック" panose="020B0400000000000000" pitchFamily="50" charset="-128"/>
              <a:ea typeface="游ゴシック" panose="020B0400000000000000" pitchFamily="50" charset="-128"/>
              <a:sym typeface="Arial"/>
            </a:endParaRPr>
          </a:p>
        </p:txBody>
      </p:sp>
      <p:sp>
        <p:nvSpPr>
          <p:cNvPr id="204" name="Google Shape;204;p16"/>
          <p:cNvSpPr txBox="1"/>
          <p:nvPr/>
        </p:nvSpPr>
        <p:spPr>
          <a:xfrm>
            <a:off x="4485925" y="4915322"/>
            <a:ext cx="2016000" cy="2368129"/>
          </a:xfrm>
          <a:prstGeom prst="rect">
            <a:avLst/>
          </a:prstGeom>
          <a:solidFill>
            <a:srgbClr val="F9EB6B">
              <a:alpha val="23921"/>
            </a:srgbClr>
          </a:solidFill>
          <a:ln>
            <a:noFill/>
          </a:ln>
        </p:spPr>
        <p:txBody>
          <a:bodyPr spcFirstLastPara="1" wrap="square" lIns="91425" tIns="108000" rIns="91425" bIns="45700" anchor="t" anchorCtr="0">
            <a:noAutofit/>
          </a:bodyPr>
          <a:lstStyle/>
          <a:p>
            <a:pPr algn="ctr"/>
            <a:r>
              <a:rPr lang="ja-JP" altLang="en-US" sz="1100" b="1" dirty="0">
                <a:solidFill>
                  <a:srgbClr val="000000"/>
                </a:solidFill>
                <a:latin typeface="游ゴシック" panose="020B0400000000000000" pitchFamily="50" charset="-128"/>
                <a:ea typeface="游ゴシック" panose="020B0400000000000000" pitchFamily="50" charset="-128"/>
                <a:sym typeface="Arial"/>
              </a:rPr>
              <a:t>本来自由であるべき事項</a:t>
            </a:r>
            <a:endParaRPr sz="1100" b="1" dirty="0">
              <a:solidFill>
                <a:srgbClr val="000000"/>
              </a:solidFill>
              <a:latin typeface="游ゴシック" panose="020B0400000000000000" pitchFamily="50" charset="-128"/>
              <a:ea typeface="游ゴシック" panose="020B0400000000000000" pitchFamily="50" charset="-128"/>
              <a:sym typeface="Arial"/>
            </a:endParaRPr>
          </a:p>
          <a:p>
            <a:endParaRPr sz="1100" b="1" dirty="0">
              <a:solidFill>
                <a:srgbClr val="000000"/>
              </a:solidFill>
              <a:latin typeface="游ゴシック" panose="020B0400000000000000" pitchFamily="50" charset="-128"/>
              <a:ea typeface="游ゴシック" panose="020B0400000000000000" pitchFamily="50" charset="-128"/>
              <a:sym typeface="Arial"/>
            </a:endParaRPr>
          </a:p>
          <a:p>
            <a:pPr marL="88900" indent="-88900">
              <a:buFont typeface="Arial" panose="020B0604020202020204" pitchFamily="34" charset="0"/>
              <a:buChar char="•"/>
            </a:pPr>
            <a:r>
              <a:rPr lang="ja-JP" altLang="en-US" sz="1100" dirty="0">
                <a:solidFill>
                  <a:srgbClr val="000000"/>
                </a:solidFill>
                <a:latin typeface="游ゴシック" panose="020B0400000000000000" pitchFamily="50" charset="-128"/>
                <a:ea typeface="游ゴシック" panose="020B0400000000000000" pitchFamily="50" charset="-128"/>
                <a:sym typeface="Arial"/>
              </a:rPr>
              <a:t>宗教に関すること</a:t>
            </a:r>
            <a:endParaRPr dirty="0">
              <a:latin typeface="游ゴシック" panose="020B0400000000000000" pitchFamily="50" charset="-128"/>
              <a:ea typeface="游ゴシック" panose="020B0400000000000000" pitchFamily="50" charset="-128"/>
            </a:endParaRPr>
          </a:p>
          <a:p>
            <a:pPr marL="88900" indent="-88900">
              <a:buFont typeface="Arial" panose="020B0604020202020204" pitchFamily="34" charset="0"/>
              <a:buChar char="•"/>
            </a:pPr>
            <a:r>
              <a:rPr lang="ja-JP" altLang="en-US" sz="1100" dirty="0">
                <a:solidFill>
                  <a:srgbClr val="000000"/>
                </a:solidFill>
                <a:latin typeface="游ゴシック" panose="020B0400000000000000" pitchFamily="50" charset="-128"/>
                <a:ea typeface="游ゴシック" panose="020B0400000000000000" pitchFamily="50" charset="-128"/>
                <a:sym typeface="Arial"/>
              </a:rPr>
              <a:t>支持政党に関することの把握</a:t>
            </a:r>
            <a:endParaRPr dirty="0">
              <a:latin typeface="游ゴシック" panose="020B0400000000000000" pitchFamily="50" charset="-128"/>
              <a:ea typeface="游ゴシック" panose="020B0400000000000000" pitchFamily="50" charset="-128"/>
            </a:endParaRPr>
          </a:p>
          <a:p>
            <a:pPr marL="88900" indent="-88900">
              <a:buFont typeface="Arial" panose="020B0604020202020204" pitchFamily="34" charset="0"/>
              <a:buChar char="•"/>
            </a:pPr>
            <a:r>
              <a:rPr lang="ja-JP" altLang="en-US" sz="1100" dirty="0">
                <a:solidFill>
                  <a:srgbClr val="000000"/>
                </a:solidFill>
                <a:latin typeface="游ゴシック" panose="020B0400000000000000" pitchFamily="50" charset="-128"/>
                <a:ea typeface="游ゴシック" panose="020B0400000000000000" pitchFamily="50" charset="-128"/>
                <a:sym typeface="Arial"/>
              </a:rPr>
              <a:t>人生観・生活信条などに関すること</a:t>
            </a:r>
            <a:endParaRPr dirty="0">
              <a:latin typeface="游ゴシック" panose="020B0400000000000000" pitchFamily="50" charset="-128"/>
              <a:ea typeface="游ゴシック" panose="020B0400000000000000" pitchFamily="50" charset="-128"/>
            </a:endParaRPr>
          </a:p>
          <a:p>
            <a:pPr marL="88900" indent="-88900">
              <a:buFont typeface="Arial" panose="020B0604020202020204" pitchFamily="34" charset="0"/>
              <a:buChar char="•"/>
            </a:pPr>
            <a:r>
              <a:rPr lang="ja-JP" altLang="en-US" sz="1100" dirty="0">
                <a:solidFill>
                  <a:srgbClr val="000000"/>
                </a:solidFill>
                <a:latin typeface="游ゴシック" panose="020B0400000000000000" pitchFamily="50" charset="-128"/>
                <a:ea typeface="游ゴシック" panose="020B0400000000000000" pitchFamily="50" charset="-128"/>
                <a:sym typeface="Arial"/>
              </a:rPr>
              <a:t>尊敬する人物に関すること</a:t>
            </a:r>
            <a:endParaRPr dirty="0">
              <a:latin typeface="游ゴシック" panose="020B0400000000000000" pitchFamily="50" charset="-128"/>
              <a:ea typeface="游ゴシック" panose="020B0400000000000000" pitchFamily="50" charset="-128"/>
            </a:endParaRPr>
          </a:p>
          <a:p>
            <a:pPr marL="88900" indent="-88900">
              <a:buFont typeface="Arial" panose="020B0604020202020204" pitchFamily="34" charset="0"/>
              <a:buChar char="•"/>
            </a:pPr>
            <a:r>
              <a:rPr lang="ja-JP" altLang="en-US" sz="1100" dirty="0">
                <a:solidFill>
                  <a:srgbClr val="000000"/>
                </a:solidFill>
                <a:latin typeface="游ゴシック" panose="020B0400000000000000" pitchFamily="50" charset="-128"/>
                <a:ea typeface="游ゴシック" panose="020B0400000000000000" pitchFamily="50" charset="-128"/>
                <a:sym typeface="Arial"/>
              </a:rPr>
              <a:t>思想に関すること</a:t>
            </a:r>
            <a:endParaRPr dirty="0">
              <a:latin typeface="游ゴシック" panose="020B0400000000000000" pitchFamily="50" charset="-128"/>
              <a:ea typeface="游ゴシック" panose="020B0400000000000000" pitchFamily="50" charset="-128"/>
            </a:endParaRPr>
          </a:p>
          <a:p>
            <a:pPr marL="88900" indent="-88900">
              <a:buFont typeface="Arial" panose="020B0604020202020204" pitchFamily="34" charset="0"/>
              <a:buChar char="•"/>
            </a:pPr>
            <a:r>
              <a:rPr lang="ja-JP" altLang="en-US" sz="1100" dirty="0">
                <a:solidFill>
                  <a:srgbClr val="000000"/>
                </a:solidFill>
                <a:latin typeface="游ゴシック" panose="020B0400000000000000" pitchFamily="50" charset="-128"/>
                <a:ea typeface="游ゴシック" panose="020B0400000000000000" pitchFamily="50" charset="-128"/>
                <a:sym typeface="Arial"/>
              </a:rPr>
              <a:t>労働組合、学生運動などの社会運動に関すること</a:t>
            </a:r>
            <a:endParaRPr dirty="0">
              <a:latin typeface="游ゴシック" panose="020B0400000000000000" pitchFamily="50" charset="-128"/>
              <a:ea typeface="游ゴシック" panose="020B0400000000000000" pitchFamily="50" charset="-128"/>
            </a:endParaRPr>
          </a:p>
          <a:p>
            <a:pPr marL="88900" indent="-88900">
              <a:buFont typeface="Arial" panose="020B0604020202020204" pitchFamily="34" charset="0"/>
              <a:buChar char="•"/>
            </a:pPr>
            <a:r>
              <a:rPr lang="ja-JP" altLang="en-US" sz="1100" dirty="0">
                <a:solidFill>
                  <a:srgbClr val="000000"/>
                </a:solidFill>
                <a:latin typeface="游ゴシック" panose="020B0400000000000000" pitchFamily="50" charset="-128"/>
                <a:ea typeface="游ゴシック" panose="020B0400000000000000" pitchFamily="50" charset="-128"/>
                <a:sym typeface="Arial"/>
              </a:rPr>
              <a:t>購読新聞・雑誌・愛読書などに関すること</a:t>
            </a:r>
            <a:endParaRPr dirty="0">
              <a:latin typeface="游ゴシック" panose="020B0400000000000000" pitchFamily="50" charset="-128"/>
              <a:ea typeface="游ゴシック" panose="020B0400000000000000" pitchFamily="50" charset="-128"/>
            </a:endParaRPr>
          </a:p>
        </p:txBody>
      </p:sp>
      <p:sp>
        <p:nvSpPr>
          <p:cNvPr id="205" name="Google Shape;205;p16"/>
          <p:cNvSpPr/>
          <p:nvPr/>
        </p:nvSpPr>
        <p:spPr>
          <a:xfrm>
            <a:off x="425325" y="4269915"/>
            <a:ext cx="2854196" cy="378248"/>
          </a:xfrm>
          <a:prstGeom prst="rect">
            <a:avLst/>
          </a:prstGeom>
          <a:solidFill>
            <a:schemeClr val="lt1"/>
          </a:solidFill>
          <a:ln>
            <a:noFill/>
          </a:ln>
        </p:spPr>
        <p:txBody>
          <a:bodyPr spcFirstLastPara="1" wrap="square" lIns="91425" tIns="45700" rIns="91425" bIns="45700" anchor="ctr" anchorCtr="0">
            <a:noAutofit/>
          </a:bodyPr>
          <a:lstStyle/>
          <a:p>
            <a:pPr algn="ctr"/>
            <a:r>
              <a:rPr lang="ja-JP" altLang="en-US" sz="1400" b="1" dirty="0">
                <a:solidFill>
                  <a:schemeClr val="lt1"/>
                </a:solidFill>
                <a:latin typeface="游ゴシック" panose="020B0400000000000000" pitchFamily="50" charset="-128"/>
                <a:ea typeface="游ゴシック" panose="020B0400000000000000" pitchFamily="50" charset="-128"/>
                <a:sym typeface="Arial"/>
              </a:rPr>
              <a:t>◇面接で聞いてはいけない質問</a:t>
            </a:r>
            <a:endParaRPr dirty="0">
              <a:latin typeface="游ゴシック" panose="020B0400000000000000" pitchFamily="50" charset="-128"/>
              <a:ea typeface="游ゴシック" panose="020B0400000000000000" pitchFamily="50" charset="-128"/>
            </a:endParaRPr>
          </a:p>
        </p:txBody>
      </p:sp>
      <p:sp>
        <p:nvSpPr>
          <p:cNvPr id="206" name="Google Shape;206;p16"/>
          <p:cNvSpPr/>
          <p:nvPr/>
        </p:nvSpPr>
        <p:spPr>
          <a:xfrm>
            <a:off x="180486" y="4381161"/>
            <a:ext cx="2854196" cy="378248"/>
          </a:xfrm>
          <a:prstGeom prst="rect">
            <a:avLst/>
          </a:prstGeom>
          <a:noFill/>
          <a:ln>
            <a:noFill/>
          </a:ln>
        </p:spPr>
        <p:txBody>
          <a:bodyPr spcFirstLastPara="1" wrap="square" lIns="91425" tIns="45700" rIns="91425" bIns="45700" anchor="ctr" anchorCtr="0">
            <a:noAutofit/>
          </a:bodyPr>
          <a:lstStyle/>
          <a:p>
            <a:r>
              <a:rPr lang="ja-JP" altLang="en-US" sz="1400" b="1" dirty="0">
                <a:solidFill>
                  <a:schemeClr val="dk1"/>
                </a:solidFill>
                <a:latin typeface="游ゴシック" panose="020B0400000000000000" pitchFamily="50" charset="-128"/>
                <a:ea typeface="游ゴシック" panose="020B0400000000000000" pitchFamily="50" charset="-128"/>
                <a:sym typeface="Arial"/>
              </a:rPr>
              <a:t>・面接で聞いてはいけない事項</a:t>
            </a:r>
            <a:endParaRPr dirty="0">
              <a:latin typeface="游ゴシック" panose="020B0400000000000000" pitchFamily="50" charset="-128"/>
              <a:ea typeface="游ゴシック" panose="020B0400000000000000" pitchFamily="50" charset="-128"/>
            </a:endParaRPr>
          </a:p>
        </p:txBody>
      </p:sp>
      <p:sp>
        <p:nvSpPr>
          <p:cNvPr id="207" name="Google Shape;207;p16"/>
          <p:cNvSpPr/>
          <p:nvPr/>
        </p:nvSpPr>
        <p:spPr>
          <a:xfrm>
            <a:off x="471489" y="1481831"/>
            <a:ext cx="5805025" cy="2578301"/>
          </a:xfrm>
          <a:prstGeom prst="roundRect">
            <a:avLst>
              <a:gd name="adj" fmla="val 16667"/>
            </a:avLst>
          </a:prstGeom>
          <a:solidFill>
            <a:schemeClr val="lt1"/>
          </a:solidFill>
          <a:ln w="25400" cap="flat" cmpd="sng">
            <a:solidFill>
              <a:srgbClr val="F9EB6B"/>
            </a:solidFill>
            <a:prstDash val="solid"/>
            <a:round/>
            <a:headEnd type="none" w="sm" len="sm"/>
            <a:tailEnd type="none" w="sm" len="sm"/>
          </a:ln>
        </p:spPr>
        <p:txBody>
          <a:bodyPr spcFirstLastPara="1" wrap="square" lIns="91425" tIns="45700" rIns="91425" bIns="45700" anchor="ctr" anchorCtr="0">
            <a:noAutofit/>
          </a:bodyPr>
          <a:lstStyle/>
          <a:p>
            <a:pPr algn="ctr"/>
            <a:endParaRPr sz="1400" dirty="0">
              <a:solidFill>
                <a:schemeClr val="dk1"/>
              </a:solidFill>
              <a:latin typeface="游ゴシック" panose="020B0400000000000000" pitchFamily="50" charset="-128"/>
              <a:ea typeface="游ゴシック" panose="020B0400000000000000" pitchFamily="50" charset="-128"/>
              <a:sym typeface="Arial"/>
            </a:endParaRPr>
          </a:p>
        </p:txBody>
      </p:sp>
      <p:sp>
        <p:nvSpPr>
          <p:cNvPr id="208" name="Google Shape;208;p16"/>
          <p:cNvSpPr/>
          <p:nvPr/>
        </p:nvSpPr>
        <p:spPr>
          <a:xfrm>
            <a:off x="838058" y="1315522"/>
            <a:ext cx="3219038" cy="360377"/>
          </a:xfrm>
          <a:prstGeom prst="rect">
            <a:avLst/>
          </a:prstGeom>
          <a:solidFill>
            <a:schemeClr val="lt1"/>
          </a:solidFill>
          <a:ln>
            <a:noFill/>
          </a:ln>
        </p:spPr>
        <p:txBody>
          <a:bodyPr spcFirstLastPara="1" wrap="square" lIns="91425" tIns="45700" rIns="91425" bIns="45700" anchor="ctr" anchorCtr="0">
            <a:noAutofit/>
          </a:bodyPr>
          <a:lstStyle/>
          <a:p>
            <a:r>
              <a:rPr lang="en-US" altLang="ja-JP" sz="1400" b="1" dirty="0">
                <a:solidFill>
                  <a:schemeClr val="dk1"/>
                </a:solidFill>
                <a:latin typeface="游ゴシック" panose="020B0400000000000000" pitchFamily="50" charset="-128"/>
                <a:ea typeface="游ゴシック" panose="020B0400000000000000" pitchFamily="50" charset="-128"/>
                <a:sym typeface="Arial"/>
              </a:rPr>
              <a:t>A.</a:t>
            </a:r>
            <a:r>
              <a:rPr lang="ja-JP" altLang="en-US" sz="1400" b="1" dirty="0">
                <a:solidFill>
                  <a:schemeClr val="dk1"/>
                </a:solidFill>
                <a:latin typeface="游ゴシック" panose="020B0400000000000000" pitchFamily="50" charset="-128"/>
                <a:ea typeface="游ゴシック" panose="020B0400000000000000" pitchFamily="50" charset="-128"/>
                <a:sym typeface="Arial"/>
              </a:rPr>
              <a:t>面接官からの質問は避けましょう。</a:t>
            </a:r>
            <a:endParaRPr dirty="0">
              <a:latin typeface="游ゴシック" panose="020B0400000000000000" pitchFamily="50" charset="-128"/>
              <a:ea typeface="游ゴシック" panose="020B0400000000000000" pitchFamily="50" charset="-128"/>
            </a:endParaRPr>
          </a:p>
        </p:txBody>
      </p:sp>
      <p:sp>
        <p:nvSpPr>
          <p:cNvPr id="209" name="Google Shape;209;p16"/>
          <p:cNvSpPr/>
          <p:nvPr/>
        </p:nvSpPr>
        <p:spPr>
          <a:xfrm>
            <a:off x="887767" y="1698369"/>
            <a:ext cx="5155446" cy="2251456"/>
          </a:xfrm>
          <a:prstGeom prst="rect">
            <a:avLst/>
          </a:prstGeom>
          <a:noFill/>
          <a:ln>
            <a:noFill/>
          </a:ln>
        </p:spPr>
        <p:txBody>
          <a:bodyPr spcFirstLastPara="1" wrap="square" lIns="91425" tIns="45700" rIns="91425" bIns="45700" anchor="ctr" anchorCtr="0">
            <a:noAutofit/>
          </a:bodyPr>
          <a:lstStyle/>
          <a:p>
            <a:pPr>
              <a:lnSpc>
                <a:spcPct val="150000"/>
              </a:lnSpc>
            </a:pPr>
            <a:r>
              <a:rPr lang="ja-JP" altLang="en-US" sz="1200" dirty="0">
                <a:solidFill>
                  <a:schemeClr val="dk1"/>
                </a:solidFill>
                <a:latin typeface="游ゴシック" panose="020B0400000000000000" pitchFamily="50" charset="-128"/>
                <a:ea typeface="游ゴシック" panose="020B0400000000000000" pitchFamily="50" charset="-128"/>
                <a:sym typeface="Arial"/>
              </a:rPr>
              <a:t>健康状態の質問は、本人の同意が必要となりますので、面接ではなく、書面で把握をすることが望ましいでしょう。</a:t>
            </a:r>
            <a:endParaRPr sz="1200" dirty="0">
              <a:solidFill>
                <a:schemeClr val="dk1"/>
              </a:solidFill>
              <a:latin typeface="游ゴシック" panose="020B0400000000000000" pitchFamily="50" charset="-128"/>
              <a:ea typeface="游ゴシック" panose="020B0400000000000000" pitchFamily="50" charset="-128"/>
              <a:sym typeface="Arial"/>
            </a:endParaRPr>
          </a:p>
          <a:p>
            <a:pPr>
              <a:lnSpc>
                <a:spcPct val="150000"/>
              </a:lnSpc>
            </a:pPr>
            <a:r>
              <a:rPr lang="ja-JP" altLang="en-US" sz="1200" dirty="0">
                <a:solidFill>
                  <a:schemeClr val="dk1"/>
                </a:solidFill>
                <a:latin typeface="游ゴシック" panose="020B0400000000000000" pitchFamily="50" charset="-128"/>
                <a:ea typeface="游ゴシック" panose="020B0400000000000000" pitchFamily="50" charset="-128"/>
                <a:sym typeface="Arial"/>
              </a:rPr>
              <a:t>面接の場では、応募者が同意していない場合でも、答えざるを得ない状況になってしまったり、聞き方によってはハラスメントに発展するリスクもあります。</a:t>
            </a:r>
            <a:endParaRPr sz="1200" dirty="0">
              <a:solidFill>
                <a:schemeClr val="dk1"/>
              </a:solidFill>
              <a:latin typeface="游ゴシック" panose="020B0400000000000000" pitchFamily="50" charset="-128"/>
              <a:ea typeface="游ゴシック" panose="020B0400000000000000" pitchFamily="50" charset="-128"/>
              <a:sym typeface="Arial"/>
            </a:endParaRPr>
          </a:p>
          <a:p>
            <a:pPr>
              <a:lnSpc>
                <a:spcPct val="150000"/>
              </a:lnSpc>
            </a:pPr>
            <a:r>
              <a:rPr lang="ja-JP" altLang="en-US" sz="1200" dirty="0">
                <a:solidFill>
                  <a:schemeClr val="dk1"/>
                </a:solidFill>
                <a:latin typeface="游ゴシック" panose="020B0400000000000000" pitchFamily="50" charset="-128"/>
                <a:ea typeface="游ゴシック" panose="020B0400000000000000" pitchFamily="50" charset="-128"/>
                <a:sym typeface="Arial"/>
              </a:rPr>
              <a:t>健康状態確認票などを作成し、後日書面で提出をしてもらうことをお勧めします。巻末にサンプルを掲載しておりますので、ご参考としてください。</a:t>
            </a:r>
            <a:endParaRPr dirty="0">
              <a:latin typeface="游ゴシック" panose="020B0400000000000000" pitchFamily="50" charset="-128"/>
              <a:ea typeface="游ゴシック" panose="020B0400000000000000" pitchFamily="50" charset="-128"/>
            </a:endParaRPr>
          </a:p>
        </p:txBody>
      </p:sp>
      <p:sp>
        <p:nvSpPr>
          <p:cNvPr id="210" name="Google Shape;210;p16"/>
          <p:cNvSpPr/>
          <p:nvPr/>
        </p:nvSpPr>
        <p:spPr>
          <a:xfrm>
            <a:off x="621437" y="1774794"/>
            <a:ext cx="266330" cy="199132"/>
          </a:xfrm>
          <a:prstGeom prst="rightArrow">
            <a:avLst>
              <a:gd name="adj1" fmla="val 50000"/>
              <a:gd name="adj2" fmla="val 50000"/>
            </a:avLst>
          </a:prstGeom>
          <a:gradFill>
            <a:gsLst>
              <a:gs pos="0">
                <a:srgbClr val="F9EB6B"/>
              </a:gs>
              <a:gs pos="35000">
                <a:srgbClr val="FFC5A7"/>
              </a:gs>
              <a:gs pos="100000">
                <a:srgbClr val="FFE8DA"/>
              </a:gs>
            </a:gsLst>
            <a:lin ang="16200000" scaled="0"/>
          </a:gradFill>
          <a:ln w="9525" cap="flat" cmpd="sng">
            <a:solidFill>
              <a:srgbClr val="EB792A"/>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91425" tIns="45700" rIns="91425" bIns="45700" anchor="ctr" anchorCtr="0">
            <a:noAutofit/>
          </a:bodyPr>
          <a:lstStyle/>
          <a:p>
            <a:pPr algn="ctr"/>
            <a:endParaRPr sz="1400" b="1" dirty="0">
              <a:solidFill>
                <a:srgbClr val="F7CAAC"/>
              </a:solidFill>
              <a:latin typeface="游ゴシック" panose="020B0400000000000000" pitchFamily="50" charset="-128"/>
              <a:ea typeface="游ゴシック" panose="020B0400000000000000" pitchFamily="50" charset="-128"/>
              <a:sym typeface="Arial"/>
            </a:endParaRPr>
          </a:p>
        </p:txBody>
      </p:sp>
      <p:cxnSp>
        <p:nvCxnSpPr>
          <p:cNvPr id="211" name="Google Shape;211;p16"/>
          <p:cNvCxnSpPr/>
          <p:nvPr/>
        </p:nvCxnSpPr>
        <p:spPr>
          <a:xfrm>
            <a:off x="356076" y="4670629"/>
            <a:ext cx="2678607" cy="0"/>
          </a:xfrm>
          <a:prstGeom prst="straightConnector1">
            <a:avLst/>
          </a:prstGeom>
          <a:noFill/>
          <a:ln w="15875" cap="flat" cmpd="sng">
            <a:solidFill>
              <a:srgbClr val="FEF4AC"/>
            </a:solidFill>
            <a:prstDash val="dash"/>
            <a:round/>
            <a:headEnd type="none" w="sm" len="sm"/>
            <a:tailEnd type="none" w="sm" len="sm"/>
          </a:ln>
        </p:spPr>
      </p:cxnSp>
      <p:sp>
        <p:nvSpPr>
          <p:cNvPr id="212" name="Google Shape;212;p16"/>
          <p:cNvSpPr/>
          <p:nvPr/>
        </p:nvSpPr>
        <p:spPr>
          <a:xfrm>
            <a:off x="180486" y="7260082"/>
            <a:ext cx="3409828" cy="378248"/>
          </a:xfrm>
          <a:prstGeom prst="rect">
            <a:avLst/>
          </a:prstGeom>
          <a:noFill/>
          <a:ln>
            <a:noFill/>
          </a:ln>
        </p:spPr>
        <p:txBody>
          <a:bodyPr spcFirstLastPara="1" wrap="square" lIns="91425" tIns="45700" rIns="91425" bIns="45700" anchor="ctr" anchorCtr="0">
            <a:noAutofit/>
          </a:bodyPr>
          <a:lstStyle/>
          <a:p>
            <a:r>
              <a:rPr lang="ja-JP" altLang="en-US" sz="1400" b="1" dirty="0">
                <a:solidFill>
                  <a:schemeClr val="dk1"/>
                </a:solidFill>
                <a:latin typeface="游ゴシック" panose="020B0400000000000000" pitchFamily="50" charset="-128"/>
                <a:ea typeface="游ゴシック" panose="020B0400000000000000" pitchFamily="50" charset="-128"/>
                <a:sym typeface="Arial"/>
              </a:rPr>
              <a:t>・応募者から話し始めた場合には・・</a:t>
            </a:r>
            <a:endParaRPr dirty="0">
              <a:latin typeface="游ゴシック" panose="020B0400000000000000" pitchFamily="50" charset="-128"/>
              <a:ea typeface="游ゴシック" panose="020B0400000000000000" pitchFamily="50" charset="-128"/>
            </a:endParaRPr>
          </a:p>
        </p:txBody>
      </p:sp>
      <p:cxnSp>
        <p:nvCxnSpPr>
          <p:cNvPr id="213" name="Google Shape;213;p16"/>
          <p:cNvCxnSpPr/>
          <p:nvPr/>
        </p:nvCxnSpPr>
        <p:spPr>
          <a:xfrm>
            <a:off x="356076" y="7638330"/>
            <a:ext cx="3234239" cy="0"/>
          </a:xfrm>
          <a:prstGeom prst="straightConnector1">
            <a:avLst/>
          </a:prstGeom>
          <a:noFill/>
          <a:ln w="15875" cap="flat" cmpd="sng">
            <a:solidFill>
              <a:srgbClr val="FEF4AC"/>
            </a:solidFill>
            <a:prstDash val="dash"/>
            <a:round/>
            <a:headEnd type="none" w="sm" len="sm"/>
            <a:tailEnd type="none" w="sm" len="sm"/>
          </a:ln>
        </p:spPr>
      </p:cxnSp>
      <p:sp>
        <p:nvSpPr>
          <p:cNvPr id="214" name="Google Shape;214;p16"/>
          <p:cNvSpPr txBox="1"/>
          <p:nvPr/>
        </p:nvSpPr>
        <p:spPr>
          <a:xfrm>
            <a:off x="150006" y="6692422"/>
            <a:ext cx="3256778" cy="253916"/>
          </a:xfrm>
          <a:prstGeom prst="rect">
            <a:avLst/>
          </a:prstGeom>
          <a:noFill/>
          <a:ln>
            <a:noFill/>
          </a:ln>
        </p:spPr>
        <p:txBody>
          <a:bodyPr spcFirstLastPara="1" wrap="square" lIns="91425" tIns="45700" rIns="91425" bIns="45700" anchor="t" anchorCtr="0">
            <a:spAutoFit/>
          </a:bodyPr>
          <a:lstStyle/>
          <a:p>
            <a:pPr algn="r"/>
            <a:r>
              <a:rPr lang="ja-JP" altLang="en-US" sz="1050" dirty="0">
                <a:solidFill>
                  <a:srgbClr val="000000"/>
                </a:solidFill>
                <a:latin typeface="游ゴシック" panose="020B0400000000000000" pitchFamily="50" charset="-128"/>
                <a:ea typeface="游ゴシック" panose="020B0400000000000000" pitchFamily="50" charset="-128"/>
                <a:sym typeface="Arial"/>
              </a:rPr>
              <a:t>出典：公正な採用選考をめざして（厚生労働省）</a:t>
            </a:r>
            <a:endParaRPr dirty="0">
              <a:latin typeface="游ゴシック" panose="020B0400000000000000" pitchFamily="50" charset="-128"/>
              <a:ea typeface="游ゴシック" panose="020B0400000000000000" pitchFamily="50" charset="-128"/>
            </a:endParaRPr>
          </a:p>
        </p:txBody>
      </p:sp>
      <p:sp>
        <p:nvSpPr>
          <p:cNvPr id="215" name="Google Shape;215;p16"/>
          <p:cNvSpPr/>
          <p:nvPr/>
        </p:nvSpPr>
        <p:spPr>
          <a:xfrm>
            <a:off x="315411" y="7680681"/>
            <a:ext cx="6032124" cy="1526494"/>
          </a:xfrm>
          <a:prstGeom prst="rect">
            <a:avLst/>
          </a:prstGeom>
          <a:noFill/>
          <a:ln>
            <a:noFill/>
          </a:ln>
        </p:spPr>
        <p:txBody>
          <a:bodyPr spcFirstLastPara="1" wrap="square" lIns="91425" tIns="45700" rIns="91425" bIns="45700" anchor="ctr" anchorCtr="0">
            <a:noAutofit/>
          </a:bodyPr>
          <a:lstStyle/>
          <a:p>
            <a:pPr>
              <a:lnSpc>
                <a:spcPct val="150000"/>
              </a:lnSpc>
            </a:pPr>
            <a:r>
              <a:rPr lang="ja-JP" altLang="en-US" sz="1200" dirty="0">
                <a:solidFill>
                  <a:schemeClr val="dk1"/>
                </a:solidFill>
                <a:latin typeface="游ゴシック" panose="020B0400000000000000" pitchFamily="50" charset="-128"/>
                <a:ea typeface="游ゴシック" panose="020B0400000000000000" pitchFamily="50" charset="-128"/>
                <a:sym typeface="Arial"/>
              </a:rPr>
              <a:t>事前に面接官へ、不適切な質問について説明を行っていた場合にも、面接の場で応募者側から家族に関すること等を話し始めることがあるかもしれません。</a:t>
            </a:r>
            <a:endParaRPr sz="1200" dirty="0">
              <a:solidFill>
                <a:schemeClr val="dk1"/>
              </a:solidFill>
              <a:latin typeface="游ゴシック" panose="020B0400000000000000" pitchFamily="50" charset="-128"/>
              <a:ea typeface="游ゴシック" panose="020B0400000000000000" pitchFamily="50" charset="-128"/>
              <a:sym typeface="Arial"/>
            </a:endParaRPr>
          </a:p>
          <a:p>
            <a:pPr>
              <a:lnSpc>
                <a:spcPct val="150000"/>
              </a:lnSpc>
            </a:pPr>
            <a:r>
              <a:rPr lang="ja-JP" altLang="en-US" sz="1200" dirty="0">
                <a:solidFill>
                  <a:schemeClr val="dk1"/>
                </a:solidFill>
                <a:latin typeface="游ゴシック" panose="020B0400000000000000" pitchFamily="50" charset="-128"/>
                <a:ea typeface="游ゴシック" panose="020B0400000000000000" pitchFamily="50" charset="-128"/>
                <a:sym typeface="Arial"/>
              </a:rPr>
              <a:t>そのような場合には、その話が合否に影響したと誤解を与えないよう、応募者の話が終わった後に面接官から「今のお話は選考の判断基準にすることはないので安心して欲しい」と伝えておくことが望ましいでしょう。</a:t>
            </a:r>
            <a:endParaRPr dirty="0">
              <a:latin typeface="游ゴシック" panose="020B0400000000000000" pitchFamily="50" charset="-128"/>
              <a:ea typeface="游ゴシック" panose="020B0400000000000000" pitchFamily="50" charset="-128"/>
            </a:endParaRPr>
          </a:p>
        </p:txBody>
      </p:sp>
      <p:grpSp>
        <p:nvGrpSpPr>
          <p:cNvPr id="2" name="Google Shape;121;p2">
            <a:extLst>
              <a:ext uri="{FF2B5EF4-FFF2-40B4-BE49-F238E27FC236}">
                <a16:creationId xmlns:a16="http://schemas.microsoft.com/office/drawing/2014/main" id="{24AF3E31-F1A7-444D-BDFB-FB4F37D90980}"/>
              </a:ext>
            </a:extLst>
          </p:cNvPr>
          <p:cNvGrpSpPr/>
          <p:nvPr/>
        </p:nvGrpSpPr>
        <p:grpSpPr>
          <a:xfrm rot="5400000">
            <a:off x="6200291" y="822192"/>
            <a:ext cx="934420" cy="381001"/>
            <a:chOff x="0" y="0"/>
            <a:chExt cx="1877500" cy="5143500"/>
          </a:xfrm>
        </p:grpSpPr>
        <p:sp>
          <p:nvSpPr>
            <p:cNvPr id="3" name="Google Shape;122;p2">
              <a:extLst>
                <a:ext uri="{FF2B5EF4-FFF2-40B4-BE49-F238E27FC236}">
                  <a16:creationId xmlns:a16="http://schemas.microsoft.com/office/drawing/2014/main" id="{2CC2BA40-384F-DE48-1CD0-E35030D43F42}"/>
                </a:ext>
              </a:extLst>
            </p:cNvPr>
            <p:cNvSpPr/>
            <p:nvPr/>
          </p:nvSpPr>
          <p:spPr>
            <a:xfrm>
              <a:off x="0" y="0"/>
              <a:ext cx="178568" cy="5143500"/>
            </a:xfrm>
            <a:prstGeom prst="rect">
              <a:avLst/>
            </a:prstGeom>
            <a:solidFill>
              <a:srgbClr val="DD4968">
                <a:alpha val="28000"/>
              </a:srgbClr>
            </a:solidFill>
            <a:ln>
              <a:noFill/>
            </a:ln>
          </p:spPr>
          <p:txBody>
            <a:bodyPr spcFirstLastPara="1" wrap="square" lIns="91425" tIns="45700" rIns="91425" bIns="45700" anchor="ctr" anchorCtr="0">
              <a:noAutofit/>
            </a:bodyPr>
            <a:lstStyle/>
            <a:p>
              <a:pPr algn="ctr">
                <a:buClr>
                  <a:srgbClr val="000000"/>
                </a:buClr>
                <a:buSzPts val="1800"/>
              </a:pPr>
              <a:endParaRPr>
                <a:solidFill>
                  <a:schemeClr val="lt1"/>
                </a:solidFill>
                <a:latin typeface="Calibri"/>
                <a:ea typeface="Calibri"/>
                <a:cs typeface="Calibri"/>
                <a:sym typeface="Calibri"/>
              </a:endParaRPr>
            </a:p>
          </p:txBody>
        </p:sp>
        <p:sp>
          <p:nvSpPr>
            <p:cNvPr id="4" name="Google Shape;123;p2">
              <a:extLst>
                <a:ext uri="{FF2B5EF4-FFF2-40B4-BE49-F238E27FC236}">
                  <a16:creationId xmlns:a16="http://schemas.microsoft.com/office/drawing/2014/main" id="{015FA13F-BDF6-6C41-4DCA-D37A8377B40B}"/>
                </a:ext>
              </a:extLst>
            </p:cNvPr>
            <p:cNvSpPr/>
            <p:nvPr/>
          </p:nvSpPr>
          <p:spPr>
            <a:xfrm>
              <a:off x="424733" y="0"/>
              <a:ext cx="178568" cy="5143500"/>
            </a:xfrm>
            <a:prstGeom prst="rect">
              <a:avLst/>
            </a:prstGeom>
            <a:solidFill>
              <a:srgbClr val="FD9A69">
                <a:alpha val="28000"/>
              </a:srgbClr>
            </a:solidFill>
            <a:ln>
              <a:noFill/>
            </a:ln>
          </p:spPr>
          <p:txBody>
            <a:bodyPr spcFirstLastPara="1" wrap="square" lIns="91425" tIns="45700" rIns="91425" bIns="45700" anchor="ctr" anchorCtr="0">
              <a:noAutofit/>
            </a:bodyPr>
            <a:lstStyle/>
            <a:p>
              <a:pPr algn="ctr">
                <a:buClr>
                  <a:srgbClr val="000000"/>
                </a:buClr>
                <a:buSzPts val="1800"/>
              </a:pPr>
              <a:endParaRPr>
                <a:solidFill>
                  <a:schemeClr val="lt1"/>
                </a:solidFill>
                <a:latin typeface="Calibri"/>
                <a:ea typeface="Calibri"/>
                <a:cs typeface="Calibri"/>
                <a:sym typeface="Calibri"/>
              </a:endParaRPr>
            </a:p>
          </p:txBody>
        </p:sp>
        <p:sp>
          <p:nvSpPr>
            <p:cNvPr id="5" name="Google Shape;124;p2">
              <a:extLst>
                <a:ext uri="{FF2B5EF4-FFF2-40B4-BE49-F238E27FC236}">
                  <a16:creationId xmlns:a16="http://schemas.microsoft.com/office/drawing/2014/main" id="{CCE75A41-E095-0298-6475-8172B7B59735}"/>
                </a:ext>
              </a:extLst>
            </p:cNvPr>
            <p:cNvSpPr/>
            <p:nvPr/>
          </p:nvSpPr>
          <p:spPr>
            <a:xfrm>
              <a:off x="849466" y="0"/>
              <a:ext cx="178568" cy="5143500"/>
            </a:xfrm>
            <a:prstGeom prst="rect">
              <a:avLst/>
            </a:prstGeom>
            <a:solidFill>
              <a:srgbClr val="F9EB6B"/>
            </a:solidFill>
            <a:ln>
              <a:noFill/>
            </a:ln>
          </p:spPr>
          <p:txBody>
            <a:bodyPr spcFirstLastPara="1" wrap="square" lIns="91425" tIns="45700" rIns="91425" bIns="45700" anchor="ctr" anchorCtr="0">
              <a:noAutofit/>
            </a:bodyPr>
            <a:lstStyle/>
            <a:p>
              <a:pPr algn="ctr">
                <a:buClr>
                  <a:srgbClr val="000000"/>
                </a:buClr>
                <a:buSzPts val="1800"/>
              </a:pPr>
              <a:endParaRPr>
                <a:solidFill>
                  <a:schemeClr val="lt1"/>
                </a:solidFill>
                <a:latin typeface="Calibri"/>
                <a:ea typeface="Calibri"/>
                <a:cs typeface="Calibri"/>
                <a:sym typeface="Calibri"/>
              </a:endParaRPr>
            </a:p>
          </p:txBody>
        </p:sp>
        <p:sp>
          <p:nvSpPr>
            <p:cNvPr id="6" name="Google Shape;125;p2">
              <a:extLst>
                <a:ext uri="{FF2B5EF4-FFF2-40B4-BE49-F238E27FC236}">
                  <a16:creationId xmlns:a16="http://schemas.microsoft.com/office/drawing/2014/main" id="{95B8104E-98BF-A716-C935-7563788CE1D8}"/>
                </a:ext>
              </a:extLst>
            </p:cNvPr>
            <p:cNvSpPr/>
            <p:nvPr/>
          </p:nvSpPr>
          <p:spPr>
            <a:xfrm>
              <a:off x="1274199" y="0"/>
              <a:ext cx="178568" cy="5143500"/>
            </a:xfrm>
            <a:prstGeom prst="rect">
              <a:avLst/>
            </a:prstGeom>
            <a:solidFill>
              <a:srgbClr val="9FD9B8">
                <a:alpha val="28000"/>
              </a:srgbClr>
            </a:solidFill>
            <a:ln>
              <a:noFill/>
            </a:ln>
          </p:spPr>
          <p:txBody>
            <a:bodyPr spcFirstLastPara="1" wrap="square" lIns="91425" tIns="45700" rIns="91425" bIns="45700" anchor="ctr" anchorCtr="0">
              <a:noAutofit/>
            </a:bodyPr>
            <a:lstStyle/>
            <a:p>
              <a:pPr algn="ctr">
                <a:buClr>
                  <a:srgbClr val="000000"/>
                </a:buClr>
                <a:buSzPts val="1800"/>
              </a:pPr>
              <a:endParaRPr>
                <a:solidFill>
                  <a:schemeClr val="lt1"/>
                </a:solidFill>
                <a:latin typeface="Calibri"/>
                <a:ea typeface="Calibri"/>
                <a:cs typeface="Calibri"/>
                <a:sym typeface="Calibri"/>
              </a:endParaRPr>
            </a:p>
          </p:txBody>
        </p:sp>
        <p:sp>
          <p:nvSpPr>
            <p:cNvPr id="7" name="Google Shape;126;p2">
              <a:extLst>
                <a:ext uri="{FF2B5EF4-FFF2-40B4-BE49-F238E27FC236}">
                  <a16:creationId xmlns:a16="http://schemas.microsoft.com/office/drawing/2014/main" id="{18B732B8-3508-773B-8B60-43ACE4711997}"/>
                </a:ext>
              </a:extLst>
            </p:cNvPr>
            <p:cNvSpPr/>
            <p:nvPr/>
          </p:nvSpPr>
          <p:spPr>
            <a:xfrm>
              <a:off x="1698932" y="0"/>
              <a:ext cx="178568" cy="5143500"/>
            </a:xfrm>
            <a:prstGeom prst="rect">
              <a:avLst/>
            </a:prstGeom>
            <a:solidFill>
              <a:srgbClr val="31A2C2">
                <a:alpha val="28000"/>
              </a:srgbClr>
            </a:solidFill>
            <a:ln>
              <a:noFill/>
            </a:ln>
          </p:spPr>
          <p:txBody>
            <a:bodyPr spcFirstLastPara="1" wrap="square" lIns="91425" tIns="45700" rIns="91425" bIns="45700" anchor="ctr" anchorCtr="0">
              <a:noAutofit/>
            </a:bodyPr>
            <a:lstStyle/>
            <a:p>
              <a:pPr algn="ctr">
                <a:buClr>
                  <a:srgbClr val="000000"/>
                </a:buClr>
                <a:buSzPts val="1800"/>
              </a:pPr>
              <a:endParaRPr>
                <a:solidFill>
                  <a:schemeClr val="lt1"/>
                </a:solidFill>
                <a:latin typeface="Calibri"/>
                <a:ea typeface="Calibri"/>
                <a:cs typeface="Calibri"/>
                <a:sym typeface="Calibri"/>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Google Shape;220;p17"/>
          <p:cNvSpPr/>
          <p:nvPr/>
        </p:nvSpPr>
        <p:spPr>
          <a:xfrm>
            <a:off x="407636" y="2058878"/>
            <a:ext cx="6069362" cy="4254304"/>
          </a:xfrm>
          <a:prstGeom prst="roundRect">
            <a:avLst>
              <a:gd name="adj" fmla="val 16667"/>
            </a:avLst>
          </a:prstGeom>
          <a:noFill/>
          <a:ln w="25400" cap="flat" cmpd="sng">
            <a:solidFill>
              <a:srgbClr val="9FD9B8"/>
            </a:solidFill>
            <a:prstDash val="solid"/>
            <a:round/>
            <a:headEnd type="none" w="sm" len="sm"/>
            <a:tailEnd type="none" w="sm" len="sm"/>
          </a:ln>
        </p:spPr>
        <p:txBody>
          <a:bodyPr spcFirstLastPara="1" wrap="square" lIns="91425" tIns="45700" rIns="91425" bIns="45700" anchor="ctr" anchorCtr="0">
            <a:noAutofit/>
          </a:bodyPr>
          <a:lstStyle/>
          <a:p>
            <a:pPr algn="ctr"/>
            <a:endParaRPr sz="1400" dirty="0">
              <a:solidFill>
                <a:schemeClr val="lt1"/>
              </a:solidFill>
              <a:latin typeface="游ゴシック" panose="020B0400000000000000" pitchFamily="50" charset="-128"/>
              <a:ea typeface="游ゴシック" panose="020B0400000000000000" pitchFamily="50" charset="-128"/>
              <a:sym typeface="Arial"/>
            </a:endParaRPr>
          </a:p>
        </p:txBody>
      </p:sp>
      <p:sp>
        <p:nvSpPr>
          <p:cNvPr id="221" name="Google Shape;221;p17"/>
          <p:cNvSpPr/>
          <p:nvPr/>
        </p:nvSpPr>
        <p:spPr>
          <a:xfrm>
            <a:off x="497148" y="2629112"/>
            <a:ext cx="5953216" cy="3431413"/>
          </a:xfrm>
          <a:prstGeom prst="rect">
            <a:avLst/>
          </a:prstGeom>
          <a:noFill/>
          <a:ln>
            <a:noFill/>
          </a:ln>
        </p:spPr>
        <p:txBody>
          <a:bodyPr spcFirstLastPara="1" wrap="square" lIns="91425" tIns="45700" rIns="91425" bIns="45700" anchor="ctr" anchorCtr="0">
            <a:noAutofit/>
          </a:bodyPr>
          <a:lstStyle/>
          <a:p>
            <a:pPr>
              <a:lnSpc>
                <a:spcPct val="141666"/>
              </a:lnSpc>
            </a:pPr>
            <a:r>
              <a:rPr lang="ja-JP" altLang="en-US" sz="1150" dirty="0">
                <a:solidFill>
                  <a:schemeClr val="dk1"/>
                </a:solidFill>
                <a:latin typeface="游ゴシック" panose="020B0400000000000000" pitchFamily="50" charset="-128"/>
                <a:ea typeface="游ゴシック" panose="020B0400000000000000" pitchFamily="50" charset="-128"/>
                <a:sym typeface="Arial"/>
              </a:rPr>
              <a:t>精神科クリニックにおける選考時に、精神疾患に関する薬の服用の有無の質問に対し、「服用していない」と回答し、不安症状治療のため通院と、抗うつ剤の投与を受けていることを秘匿。入社後、勤務中の自動車の中での居眠りや、指示された仕事をしないことから患者から苦情が寄せられるなどの問題行動が目立つようになった。</a:t>
            </a:r>
            <a:endParaRPr sz="1150" dirty="0">
              <a:latin typeface="游ゴシック" panose="020B0400000000000000" pitchFamily="50" charset="-128"/>
              <a:ea typeface="游ゴシック" panose="020B0400000000000000" pitchFamily="50" charset="-128"/>
            </a:endParaRPr>
          </a:p>
          <a:p>
            <a:pPr>
              <a:lnSpc>
                <a:spcPct val="141666"/>
              </a:lnSpc>
            </a:pPr>
            <a:r>
              <a:rPr lang="ja-JP" altLang="en-US" sz="1150" dirty="0">
                <a:solidFill>
                  <a:schemeClr val="dk1"/>
                </a:solidFill>
                <a:latin typeface="游ゴシック" panose="020B0400000000000000" pitchFamily="50" charset="-128"/>
                <a:ea typeface="游ゴシック" panose="020B0400000000000000" pitchFamily="50" charset="-128"/>
                <a:sym typeface="Arial"/>
              </a:rPr>
              <a:t>会社側は、採用時の経歴詐称（虚偽回答）等の懲戒解雇事由であると、退職勧奨をしたところ、退職届を提出した。後に従業員側が、この退職の意思表示は脅迫によるものであるとして、従業員としての地位の確認を求めた。</a:t>
            </a:r>
            <a:endParaRPr sz="1150" dirty="0">
              <a:solidFill>
                <a:schemeClr val="dk1"/>
              </a:solidFill>
              <a:latin typeface="游ゴシック" panose="020B0400000000000000" pitchFamily="50" charset="-128"/>
              <a:ea typeface="游ゴシック" panose="020B0400000000000000" pitchFamily="50" charset="-128"/>
              <a:sym typeface="Arial"/>
            </a:endParaRPr>
          </a:p>
          <a:p>
            <a:pPr>
              <a:lnSpc>
                <a:spcPct val="141666"/>
              </a:lnSpc>
            </a:pPr>
            <a:endParaRPr sz="1150" dirty="0">
              <a:solidFill>
                <a:schemeClr val="dk1"/>
              </a:solidFill>
              <a:latin typeface="游ゴシック" panose="020B0400000000000000" pitchFamily="50" charset="-128"/>
              <a:ea typeface="游ゴシック" panose="020B0400000000000000" pitchFamily="50" charset="-128"/>
              <a:sym typeface="Arial"/>
            </a:endParaRPr>
          </a:p>
          <a:p>
            <a:pPr>
              <a:lnSpc>
                <a:spcPct val="141666"/>
              </a:lnSpc>
            </a:pPr>
            <a:r>
              <a:rPr lang="ja-JP" altLang="en-US" sz="1150" dirty="0">
                <a:solidFill>
                  <a:schemeClr val="dk1"/>
                </a:solidFill>
                <a:latin typeface="游ゴシック" panose="020B0400000000000000" pitchFamily="50" charset="-128"/>
                <a:ea typeface="游ゴシック" panose="020B0400000000000000" pitchFamily="50" charset="-128"/>
                <a:sym typeface="Arial"/>
              </a:rPr>
              <a:t>裁判所は、会社側は、精神病に罹患していた場合、精神病患者と接触した場合相互の病状を悪化させる可能性があること、採用された場合は職務上自動車運転を要するところ、抗精神病薬のうちには自動車運転が制限されるものが多いことから、上記の質問をしたものと認められる。また、就業規則には、「重要な経歴および病歴を偽り採用されたとき」との懲戒解雇事由の定めがあるから、上記の点は、解雇事由として考慮されるべき事情に当たるといわざるを得ないとし、退職の意思表示の取り消しを認めなかった。</a:t>
            </a:r>
            <a:endParaRPr sz="1150" dirty="0">
              <a:latin typeface="游ゴシック" panose="020B0400000000000000" pitchFamily="50" charset="-128"/>
              <a:ea typeface="游ゴシック" panose="020B0400000000000000" pitchFamily="50" charset="-128"/>
            </a:endParaRPr>
          </a:p>
        </p:txBody>
      </p:sp>
      <p:sp>
        <p:nvSpPr>
          <p:cNvPr id="222" name="Google Shape;222;p17"/>
          <p:cNvSpPr/>
          <p:nvPr/>
        </p:nvSpPr>
        <p:spPr>
          <a:xfrm>
            <a:off x="315410" y="516175"/>
            <a:ext cx="830400" cy="615600"/>
          </a:xfrm>
          <a:prstGeom prst="rect">
            <a:avLst/>
          </a:prstGeom>
          <a:noFill/>
          <a:ln>
            <a:noFill/>
          </a:ln>
        </p:spPr>
        <p:txBody>
          <a:bodyPr spcFirstLastPara="1" wrap="square" lIns="0" tIns="0" rIns="0" bIns="0" anchor="t" anchorCtr="0">
            <a:noAutofit/>
          </a:bodyPr>
          <a:lstStyle/>
          <a:p>
            <a:pPr algn="just">
              <a:buClr>
                <a:srgbClr val="000000"/>
              </a:buClr>
              <a:buSzPts val="4000"/>
            </a:pPr>
            <a:r>
              <a:rPr lang="en-US" altLang="ja-JP" sz="4000" dirty="0">
                <a:solidFill>
                  <a:schemeClr val="dk1"/>
                </a:solidFill>
                <a:latin typeface="Segoe UI" panose="020B0502040204020203" pitchFamily="34" charset="0"/>
                <a:ea typeface="Rockwell"/>
                <a:cs typeface="Segoe UI" panose="020B0502040204020203" pitchFamily="34" charset="0"/>
                <a:sym typeface="Rockwell"/>
              </a:rPr>
              <a:t>04</a:t>
            </a:r>
            <a:endParaRPr sz="4000" dirty="0">
              <a:solidFill>
                <a:schemeClr val="dk1"/>
              </a:solidFill>
              <a:latin typeface="Segoe UI" panose="020B0502040204020203" pitchFamily="34" charset="0"/>
              <a:ea typeface="07ロゴたいぷゴシック7" panose="02000600000000000000" pitchFamily="50" charset="-128"/>
              <a:cs typeface="Segoe UI" panose="020B0502040204020203" pitchFamily="34" charset="0"/>
              <a:sym typeface="Rockwell"/>
            </a:endParaRPr>
          </a:p>
        </p:txBody>
      </p:sp>
      <p:cxnSp>
        <p:nvCxnSpPr>
          <p:cNvPr id="223" name="Google Shape;223;p17"/>
          <p:cNvCxnSpPr/>
          <p:nvPr/>
        </p:nvCxnSpPr>
        <p:spPr>
          <a:xfrm rot="10800000">
            <a:off x="1010100" y="516128"/>
            <a:ext cx="0" cy="615600"/>
          </a:xfrm>
          <a:prstGeom prst="straightConnector1">
            <a:avLst/>
          </a:prstGeom>
          <a:noFill/>
          <a:ln w="19050" cap="flat" cmpd="sng">
            <a:solidFill>
              <a:srgbClr val="9FD9B8"/>
            </a:solidFill>
            <a:prstDash val="solid"/>
            <a:miter lim="800000"/>
            <a:headEnd type="none" w="sm" len="sm"/>
            <a:tailEnd type="none" w="sm" len="sm"/>
          </a:ln>
        </p:spPr>
      </p:cxnSp>
      <p:sp>
        <p:nvSpPr>
          <p:cNvPr id="232" name="Google Shape;232;p17"/>
          <p:cNvSpPr/>
          <p:nvPr/>
        </p:nvSpPr>
        <p:spPr>
          <a:xfrm>
            <a:off x="1029331" y="753867"/>
            <a:ext cx="5214302" cy="431176"/>
          </a:xfrm>
          <a:prstGeom prst="rect">
            <a:avLst/>
          </a:prstGeom>
          <a:solidFill>
            <a:schemeClr val="lt1"/>
          </a:solidFill>
          <a:ln>
            <a:noFill/>
          </a:ln>
        </p:spPr>
        <p:txBody>
          <a:bodyPr spcFirstLastPara="1" wrap="square" lIns="91425" tIns="45700" rIns="91425" bIns="45700" anchor="ctr" anchorCtr="0">
            <a:noAutofit/>
          </a:bodyPr>
          <a:lstStyle/>
          <a:p>
            <a:r>
              <a:rPr lang="ja-JP" altLang="en-US" sz="1600" b="1" u="sng" dirty="0">
                <a:solidFill>
                  <a:schemeClr val="dk1"/>
                </a:solidFill>
                <a:latin typeface="游ゴシック" panose="020B0400000000000000" pitchFamily="50" charset="-128"/>
                <a:ea typeface="游ゴシック" panose="020B0400000000000000" pitchFamily="50" charset="-128"/>
                <a:sym typeface="Arial"/>
              </a:rPr>
              <a:t>（参考）過去判例</a:t>
            </a:r>
            <a:endParaRPr dirty="0">
              <a:latin typeface="游ゴシック" panose="020B0400000000000000" pitchFamily="50" charset="-128"/>
              <a:ea typeface="游ゴシック" panose="020B0400000000000000" pitchFamily="50" charset="-128"/>
            </a:endParaRPr>
          </a:p>
        </p:txBody>
      </p:sp>
      <p:sp>
        <p:nvSpPr>
          <p:cNvPr id="233" name="Google Shape;233;p17"/>
          <p:cNvSpPr/>
          <p:nvPr/>
        </p:nvSpPr>
        <p:spPr>
          <a:xfrm>
            <a:off x="315412" y="1586582"/>
            <a:ext cx="4528093" cy="360377"/>
          </a:xfrm>
          <a:prstGeom prst="rect">
            <a:avLst/>
          </a:prstGeom>
          <a:solidFill>
            <a:schemeClr val="lt1"/>
          </a:solidFill>
          <a:ln>
            <a:noFill/>
          </a:ln>
        </p:spPr>
        <p:txBody>
          <a:bodyPr spcFirstLastPara="1" wrap="square" lIns="91425" tIns="45700" rIns="91425" bIns="45700" anchor="ctr" anchorCtr="0">
            <a:noAutofit/>
          </a:bodyPr>
          <a:lstStyle/>
          <a:p>
            <a:r>
              <a:rPr lang="ja-JP" altLang="en-US" sz="1400" b="1" u="sng" dirty="0">
                <a:solidFill>
                  <a:schemeClr val="dk1"/>
                </a:solidFill>
                <a:latin typeface="游ゴシック" panose="020B0400000000000000" pitchFamily="50" charset="-128"/>
                <a:ea typeface="游ゴシック" panose="020B0400000000000000" pitchFamily="50" charset="-128"/>
                <a:sym typeface="Arial"/>
              </a:rPr>
              <a:t>・虚偽回答が解雇事由として認められたケース</a:t>
            </a:r>
            <a:endParaRPr dirty="0">
              <a:latin typeface="游ゴシック" panose="020B0400000000000000" pitchFamily="50" charset="-128"/>
              <a:ea typeface="游ゴシック" panose="020B0400000000000000" pitchFamily="50" charset="-128"/>
            </a:endParaRPr>
          </a:p>
        </p:txBody>
      </p:sp>
      <p:cxnSp>
        <p:nvCxnSpPr>
          <p:cNvPr id="234" name="Google Shape;234;p17"/>
          <p:cNvCxnSpPr>
            <a:cxnSpLocks/>
          </p:cNvCxnSpPr>
          <p:nvPr/>
        </p:nvCxnSpPr>
        <p:spPr>
          <a:xfrm>
            <a:off x="633780" y="2523010"/>
            <a:ext cx="3182571" cy="0"/>
          </a:xfrm>
          <a:prstGeom prst="straightConnector1">
            <a:avLst/>
          </a:prstGeom>
          <a:noFill/>
          <a:ln w="22225" cap="flat" cmpd="sng">
            <a:solidFill>
              <a:srgbClr val="9FD9B8"/>
            </a:solidFill>
            <a:prstDash val="dash"/>
            <a:round/>
            <a:headEnd type="none" w="sm" len="sm"/>
            <a:tailEnd type="none" w="sm" len="sm"/>
          </a:ln>
        </p:spPr>
      </p:cxnSp>
      <p:sp>
        <p:nvSpPr>
          <p:cNvPr id="235" name="Google Shape;235;p17"/>
          <p:cNvSpPr txBox="1"/>
          <p:nvPr/>
        </p:nvSpPr>
        <p:spPr>
          <a:xfrm>
            <a:off x="509236" y="2272211"/>
            <a:ext cx="3357914" cy="276999"/>
          </a:xfrm>
          <a:prstGeom prst="rect">
            <a:avLst/>
          </a:prstGeom>
          <a:noFill/>
          <a:ln>
            <a:noFill/>
          </a:ln>
        </p:spPr>
        <p:txBody>
          <a:bodyPr spcFirstLastPara="1" wrap="square" lIns="91425" tIns="45700" rIns="91425" bIns="45700" anchor="t" anchorCtr="0">
            <a:spAutoFit/>
          </a:bodyPr>
          <a:lstStyle/>
          <a:p>
            <a:r>
              <a:rPr lang="ja-JP" altLang="en-US" sz="1200" dirty="0">
                <a:solidFill>
                  <a:srgbClr val="000000"/>
                </a:solidFill>
                <a:latin typeface="游ゴシック" panose="020B0400000000000000" pitchFamily="50" charset="-128"/>
                <a:ea typeface="游ゴシック" panose="020B0400000000000000" pitchFamily="50" charset="-128"/>
                <a:sym typeface="Arial"/>
              </a:rPr>
              <a:t>地位確認等請求事件　東京地裁　平成</a:t>
            </a:r>
            <a:r>
              <a:rPr lang="en-US" altLang="ja-JP" sz="1200" dirty="0">
                <a:solidFill>
                  <a:srgbClr val="000000"/>
                </a:solidFill>
                <a:latin typeface="游ゴシック" panose="020B0400000000000000" pitchFamily="50" charset="-128"/>
                <a:ea typeface="游ゴシック" panose="020B0400000000000000" pitchFamily="50" charset="-128"/>
                <a:sym typeface="Arial"/>
              </a:rPr>
              <a:t>20.04.25</a:t>
            </a:r>
            <a:endParaRPr sz="1200" dirty="0">
              <a:solidFill>
                <a:srgbClr val="000000"/>
              </a:solidFill>
              <a:latin typeface="游ゴシック" panose="020B0400000000000000" pitchFamily="50" charset="-128"/>
              <a:ea typeface="游ゴシック" panose="020B0400000000000000" pitchFamily="50" charset="-128"/>
              <a:sym typeface="Arial"/>
            </a:endParaRPr>
          </a:p>
        </p:txBody>
      </p:sp>
      <p:pic>
        <p:nvPicPr>
          <p:cNvPr id="236" name="Google Shape;236;p17" descr="電球 単色塗りつぶし"/>
          <p:cNvPicPr preferRelativeResize="0"/>
          <p:nvPr/>
        </p:nvPicPr>
        <p:blipFill rotWithShape="1">
          <a:blip r:embed="rId3">
            <a:alphaModFix/>
          </a:blip>
          <a:srcRect/>
          <a:stretch/>
        </p:blipFill>
        <p:spPr>
          <a:xfrm>
            <a:off x="477357" y="6570639"/>
            <a:ext cx="329067" cy="329067"/>
          </a:xfrm>
          <a:prstGeom prst="rect">
            <a:avLst/>
          </a:prstGeom>
          <a:noFill/>
          <a:ln>
            <a:noFill/>
          </a:ln>
        </p:spPr>
      </p:pic>
      <p:sp>
        <p:nvSpPr>
          <p:cNvPr id="237" name="Google Shape;237;p17"/>
          <p:cNvSpPr txBox="1"/>
          <p:nvPr/>
        </p:nvSpPr>
        <p:spPr>
          <a:xfrm>
            <a:off x="735400" y="6650541"/>
            <a:ext cx="1191053" cy="307777"/>
          </a:xfrm>
          <a:prstGeom prst="rect">
            <a:avLst/>
          </a:prstGeom>
          <a:noFill/>
          <a:ln>
            <a:noFill/>
          </a:ln>
        </p:spPr>
        <p:txBody>
          <a:bodyPr spcFirstLastPara="1" wrap="square" lIns="91425" tIns="45700" rIns="91425" bIns="45700" anchor="t" anchorCtr="0">
            <a:spAutoFit/>
          </a:bodyPr>
          <a:lstStyle/>
          <a:p>
            <a:r>
              <a:rPr lang="en-US" altLang="ja-JP" sz="1400" b="1" dirty="0">
                <a:solidFill>
                  <a:srgbClr val="9FD9B8"/>
                </a:solidFill>
                <a:latin typeface="游ゴシック" panose="020B0400000000000000" pitchFamily="50" charset="-128"/>
                <a:ea typeface="游ゴシック" panose="020B0400000000000000" pitchFamily="50" charset="-128"/>
                <a:sym typeface="Arial"/>
              </a:rPr>
              <a:t>Point</a:t>
            </a:r>
            <a:r>
              <a:rPr lang="ja-JP" altLang="en-US" sz="1400" b="1" dirty="0">
                <a:solidFill>
                  <a:srgbClr val="9FD9B8"/>
                </a:solidFill>
                <a:latin typeface="游ゴシック" panose="020B0400000000000000" pitchFamily="50" charset="-128"/>
                <a:ea typeface="游ゴシック" panose="020B0400000000000000" pitchFamily="50" charset="-128"/>
                <a:sym typeface="Arial"/>
              </a:rPr>
              <a:t>！</a:t>
            </a:r>
            <a:endParaRPr dirty="0">
              <a:latin typeface="游ゴシック" panose="020B0400000000000000" pitchFamily="50" charset="-128"/>
              <a:ea typeface="游ゴシック" panose="020B0400000000000000" pitchFamily="50" charset="-128"/>
            </a:endParaRPr>
          </a:p>
        </p:txBody>
      </p:sp>
      <p:sp>
        <p:nvSpPr>
          <p:cNvPr id="238" name="Google Shape;238;p17"/>
          <p:cNvSpPr/>
          <p:nvPr/>
        </p:nvSpPr>
        <p:spPr>
          <a:xfrm>
            <a:off x="2085884" y="2947685"/>
            <a:ext cx="2686233" cy="2622835"/>
          </a:xfrm>
          <a:prstGeom prst="donut">
            <a:avLst>
              <a:gd name="adj" fmla="val 12267"/>
            </a:avLst>
          </a:prstGeom>
          <a:solidFill>
            <a:srgbClr val="FF99CC">
              <a:alpha val="23921"/>
            </a:srgbClr>
          </a:solidFill>
          <a:ln>
            <a:noFill/>
          </a:ln>
        </p:spPr>
        <p:txBody>
          <a:bodyPr spcFirstLastPara="1" wrap="square" lIns="91425" tIns="45700" rIns="91425" bIns="45700" anchor="ctr" anchorCtr="0">
            <a:noAutofit/>
          </a:bodyPr>
          <a:lstStyle/>
          <a:p>
            <a:pPr algn="ctr"/>
            <a:endParaRPr sz="1400" dirty="0">
              <a:solidFill>
                <a:schemeClr val="dk1"/>
              </a:solidFill>
              <a:latin typeface="游ゴシック" panose="020B0400000000000000" pitchFamily="50" charset="-128"/>
              <a:ea typeface="游ゴシック" panose="020B0400000000000000" pitchFamily="50" charset="-128"/>
              <a:sym typeface="Arial"/>
            </a:endParaRPr>
          </a:p>
        </p:txBody>
      </p:sp>
      <p:cxnSp>
        <p:nvCxnSpPr>
          <p:cNvPr id="239" name="Google Shape;239;p17"/>
          <p:cNvCxnSpPr/>
          <p:nvPr/>
        </p:nvCxnSpPr>
        <p:spPr>
          <a:xfrm>
            <a:off x="470513" y="6936685"/>
            <a:ext cx="1234001" cy="0"/>
          </a:xfrm>
          <a:prstGeom prst="straightConnector1">
            <a:avLst/>
          </a:prstGeom>
          <a:noFill/>
          <a:ln w="15875" cap="flat" cmpd="sng">
            <a:solidFill>
              <a:srgbClr val="9FD9B8"/>
            </a:solidFill>
            <a:prstDash val="dash"/>
            <a:round/>
            <a:headEnd type="none" w="sm" len="sm"/>
            <a:tailEnd type="none" w="sm" len="sm"/>
          </a:ln>
        </p:spPr>
      </p:cxnSp>
      <p:sp>
        <p:nvSpPr>
          <p:cNvPr id="240" name="Google Shape;240;p17"/>
          <p:cNvSpPr txBox="1"/>
          <p:nvPr/>
        </p:nvSpPr>
        <p:spPr>
          <a:xfrm>
            <a:off x="477487" y="7382991"/>
            <a:ext cx="5625453" cy="1477287"/>
          </a:xfrm>
          <a:prstGeom prst="rect">
            <a:avLst/>
          </a:prstGeom>
          <a:noFill/>
          <a:ln>
            <a:noFill/>
          </a:ln>
        </p:spPr>
        <p:txBody>
          <a:bodyPr spcFirstLastPara="1" wrap="square" lIns="91425" tIns="45700" rIns="91425" bIns="45700" anchor="t" anchorCtr="0">
            <a:spAutoFit/>
          </a:bodyPr>
          <a:lstStyle/>
          <a:p>
            <a:pPr>
              <a:lnSpc>
                <a:spcPct val="150000"/>
              </a:lnSpc>
            </a:pPr>
            <a:r>
              <a:rPr lang="ja-JP" altLang="en-US" sz="1200" dirty="0">
                <a:solidFill>
                  <a:srgbClr val="000000"/>
                </a:solidFill>
                <a:latin typeface="游ゴシック" panose="020B0400000000000000" pitchFamily="50" charset="-128"/>
                <a:ea typeface="游ゴシック" panose="020B0400000000000000" pitchFamily="50" charset="-128"/>
                <a:sym typeface="Arial"/>
              </a:rPr>
              <a:t>✓　入社時の質問は、職務上必要な内容であった</a:t>
            </a:r>
            <a:endParaRPr sz="1200" dirty="0">
              <a:solidFill>
                <a:srgbClr val="000000"/>
              </a:solidFill>
              <a:latin typeface="游ゴシック" panose="020B0400000000000000" pitchFamily="50" charset="-128"/>
              <a:ea typeface="游ゴシック" panose="020B0400000000000000" pitchFamily="50" charset="-128"/>
              <a:sym typeface="Arial"/>
            </a:endParaRPr>
          </a:p>
          <a:p>
            <a:pPr>
              <a:lnSpc>
                <a:spcPct val="150000"/>
              </a:lnSpc>
            </a:pPr>
            <a:r>
              <a:rPr lang="ja-JP" altLang="en-US" sz="1200" dirty="0">
                <a:solidFill>
                  <a:srgbClr val="000000"/>
                </a:solidFill>
                <a:latin typeface="游ゴシック" panose="020B0400000000000000" pitchFamily="50" charset="-128"/>
                <a:ea typeface="游ゴシック" panose="020B0400000000000000" pitchFamily="50" charset="-128"/>
                <a:sym typeface="Arial"/>
              </a:rPr>
              <a:t>✓　秘匿した事項において、実際に職務に支障をきたしていた</a:t>
            </a:r>
            <a:endParaRPr sz="1200" dirty="0">
              <a:solidFill>
                <a:srgbClr val="000000"/>
              </a:solidFill>
              <a:latin typeface="游ゴシック" panose="020B0400000000000000" pitchFamily="50" charset="-128"/>
              <a:ea typeface="游ゴシック" panose="020B0400000000000000" pitchFamily="50" charset="-128"/>
              <a:sym typeface="Arial"/>
            </a:endParaRPr>
          </a:p>
          <a:p>
            <a:pPr>
              <a:lnSpc>
                <a:spcPct val="150000"/>
              </a:lnSpc>
            </a:pPr>
            <a:r>
              <a:rPr lang="ja-JP" altLang="en-US" sz="1200" dirty="0">
                <a:solidFill>
                  <a:srgbClr val="000000"/>
                </a:solidFill>
                <a:latin typeface="游ゴシック" panose="020B0400000000000000" pitchFamily="50" charset="-128"/>
                <a:ea typeface="游ゴシック" panose="020B0400000000000000" pitchFamily="50" charset="-128"/>
                <a:sym typeface="Arial"/>
              </a:rPr>
              <a:t>✓　就業規則に「病歴の偽り」が懲戒事由として明記されていた</a:t>
            </a:r>
            <a:endParaRPr sz="1200" dirty="0">
              <a:solidFill>
                <a:srgbClr val="000000"/>
              </a:solidFill>
              <a:latin typeface="游ゴシック" panose="020B0400000000000000" pitchFamily="50" charset="-128"/>
              <a:ea typeface="游ゴシック" panose="020B0400000000000000" pitchFamily="50" charset="-128"/>
              <a:sym typeface="Arial"/>
            </a:endParaRPr>
          </a:p>
          <a:p>
            <a:pPr>
              <a:lnSpc>
                <a:spcPct val="150000"/>
              </a:lnSpc>
            </a:pPr>
            <a:r>
              <a:rPr lang="ja-JP" altLang="en-US" sz="1200" dirty="0">
                <a:solidFill>
                  <a:srgbClr val="000000"/>
                </a:solidFill>
                <a:latin typeface="游ゴシック" panose="020B0400000000000000" pitchFamily="50" charset="-128"/>
                <a:ea typeface="游ゴシック" panose="020B0400000000000000" pitchFamily="50" charset="-128"/>
                <a:sym typeface="Arial"/>
              </a:rPr>
              <a:t>✓　解雇事由のひとつになりえる＝虚偽回答のみで解雇にできる訳ではない</a:t>
            </a:r>
            <a:endParaRPr sz="1200" dirty="0">
              <a:solidFill>
                <a:srgbClr val="000000"/>
              </a:solidFill>
              <a:latin typeface="游ゴシック" panose="020B0400000000000000" pitchFamily="50" charset="-128"/>
              <a:ea typeface="游ゴシック" panose="020B0400000000000000" pitchFamily="50" charset="-128"/>
              <a:sym typeface="Arial"/>
            </a:endParaRPr>
          </a:p>
          <a:p>
            <a:pPr>
              <a:lnSpc>
                <a:spcPct val="150000"/>
              </a:lnSpc>
            </a:pPr>
            <a:r>
              <a:rPr lang="ja-JP" altLang="en-US" sz="1200" dirty="0">
                <a:solidFill>
                  <a:srgbClr val="000000"/>
                </a:solidFill>
                <a:latin typeface="游ゴシック" panose="020B0400000000000000" pitchFamily="50" charset="-128"/>
                <a:ea typeface="游ゴシック" panose="020B0400000000000000" pitchFamily="50" charset="-128"/>
                <a:sym typeface="Arial"/>
              </a:rPr>
              <a:t>✓　虚偽回答をした事情を確認し、解雇ではなく退職勧奨を行った</a:t>
            </a:r>
            <a:endParaRPr sz="1200" dirty="0">
              <a:solidFill>
                <a:srgbClr val="000000"/>
              </a:solidFill>
              <a:latin typeface="游ゴシック" panose="020B0400000000000000" pitchFamily="50" charset="-128"/>
              <a:ea typeface="游ゴシック" panose="020B0400000000000000" pitchFamily="50" charset="-128"/>
              <a:sym typeface="Arial"/>
            </a:endParaRPr>
          </a:p>
        </p:txBody>
      </p:sp>
      <p:sp>
        <p:nvSpPr>
          <p:cNvPr id="241" name="Google Shape;241;p17"/>
          <p:cNvSpPr txBox="1"/>
          <p:nvPr/>
        </p:nvSpPr>
        <p:spPr>
          <a:xfrm>
            <a:off x="735789" y="6997171"/>
            <a:ext cx="4772485" cy="276999"/>
          </a:xfrm>
          <a:prstGeom prst="rect">
            <a:avLst/>
          </a:prstGeom>
          <a:noFill/>
          <a:ln>
            <a:noFill/>
          </a:ln>
        </p:spPr>
        <p:txBody>
          <a:bodyPr spcFirstLastPara="1" wrap="square" lIns="91425" tIns="45700" rIns="91425" bIns="45700" anchor="t" anchorCtr="0">
            <a:spAutoFit/>
          </a:bodyPr>
          <a:lstStyle/>
          <a:p>
            <a:r>
              <a:rPr lang="ja-JP" altLang="en-US" sz="1200" dirty="0">
                <a:solidFill>
                  <a:srgbClr val="000000"/>
                </a:solidFill>
                <a:latin typeface="游ゴシック" panose="020B0400000000000000" pitchFamily="50" charset="-128"/>
                <a:ea typeface="游ゴシック" panose="020B0400000000000000" pitchFamily="50" charset="-128"/>
                <a:sym typeface="Arial"/>
              </a:rPr>
              <a:t>この判例を実務に活かすには、以下のポイントを確認してください。</a:t>
            </a:r>
            <a:endParaRPr dirty="0">
              <a:latin typeface="游ゴシック" panose="020B0400000000000000" pitchFamily="50" charset="-128"/>
              <a:ea typeface="游ゴシック" panose="020B0400000000000000" pitchFamily="50" charset="-128"/>
            </a:endParaRPr>
          </a:p>
        </p:txBody>
      </p:sp>
      <p:cxnSp>
        <p:nvCxnSpPr>
          <p:cNvPr id="242" name="Google Shape;242;p17"/>
          <p:cNvCxnSpPr/>
          <p:nvPr/>
        </p:nvCxnSpPr>
        <p:spPr>
          <a:xfrm>
            <a:off x="477486" y="7408855"/>
            <a:ext cx="0" cy="1451423"/>
          </a:xfrm>
          <a:prstGeom prst="straightConnector1">
            <a:avLst/>
          </a:prstGeom>
          <a:noFill/>
          <a:ln w="15875" cap="flat" cmpd="sng">
            <a:solidFill>
              <a:srgbClr val="9FD9B8"/>
            </a:solidFill>
            <a:prstDash val="dash"/>
            <a:round/>
            <a:headEnd type="none" w="sm" len="sm"/>
            <a:tailEnd type="none" w="sm" len="sm"/>
          </a:ln>
        </p:spPr>
      </p:cxnSp>
      <p:grpSp>
        <p:nvGrpSpPr>
          <p:cNvPr id="3" name="Google Shape;121;p2">
            <a:extLst>
              <a:ext uri="{FF2B5EF4-FFF2-40B4-BE49-F238E27FC236}">
                <a16:creationId xmlns:a16="http://schemas.microsoft.com/office/drawing/2014/main" id="{A00502B2-7147-9628-14D6-814708D98F45}"/>
              </a:ext>
            </a:extLst>
          </p:cNvPr>
          <p:cNvGrpSpPr/>
          <p:nvPr/>
        </p:nvGrpSpPr>
        <p:grpSpPr>
          <a:xfrm rot="5400000">
            <a:off x="6200291" y="822192"/>
            <a:ext cx="934420" cy="381001"/>
            <a:chOff x="0" y="0"/>
            <a:chExt cx="1877500" cy="5143500"/>
          </a:xfrm>
        </p:grpSpPr>
        <p:sp>
          <p:nvSpPr>
            <p:cNvPr id="4" name="Google Shape;122;p2">
              <a:extLst>
                <a:ext uri="{FF2B5EF4-FFF2-40B4-BE49-F238E27FC236}">
                  <a16:creationId xmlns:a16="http://schemas.microsoft.com/office/drawing/2014/main" id="{451C2FBD-4F78-22D1-DA5A-D877A8A390D5}"/>
                </a:ext>
              </a:extLst>
            </p:cNvPr>
            <p:cNvSpPr/>
            <p:nvPr/>
          </p:nvSpPr>
          <p:spPr>
            <a:xfrm>
              <a:off x="0" y="0"/>
              <a:ext cx="178568" cy="5143500"/>
            </a:xfrm>
            <a:prstGeom prst="rect">
              <a:avLst/>
            </a:prstGeom>
            <a:solidFill>
              <a:srgbClr val="DD4968">
                <a:alpha val="23000"/>
              </a:srgbClr>
            </a:solidFill>
            <a:ln>
              <a:noFill/>
            </a:ln>
          </p:spPr>
          <p:txBody>
            <a:bodyPr spcFirstLastPara="1" wrap="square" lIns="91425" tIns="45700" rIns="91425" bIns="45700" anchor="ctr" anchorCtr="0">
              <a:noAutofit/>
            </a:bodyPr>
            <a:lstStyle/>
            <a:p>
              <a:pPr algn="ctr">
                <a:buClr>
                  <a:srgbClr val="000000"/>
                </a:buClr>
                <a:buSzPts val="1800"/>
              </a:pPr>
              <a:endParaRPr>
                <a:solidFill>
                  <a:schemeClr val="lt1"/>
                </a:solidFill>
                <a:latin typeface="Calibri"/>
                <a:ea typeface="Calibri"/>
                <a:cs typeface="Calibri"/>
                <a:sym typeface="Calibri"/>
              </a:endParaRPr>
            </a:p>
          </p:txBody>
        </p:sp>
        <p:sp>
          <p:nvSpPr>
            <p:cNvPr id="5" name="Google Shape;123;p2">
              <a:extLst>
                <a:ext uri="{FF2B5EF4-FFF2-40B4-BE49-F238E27FC236}">
                  <a16:creationId xmlns:a16="http://schemas.microsoft.com/office/drawing/2014/main" id="{AEB9DBE1-3800-C417-8467-B33E621F8022}"/>
                </a:ext>
              </a:extLst>
            </p:cNvPr>
            <p:cNvSpPr/>
            <p:nvPr/>
          </p:nvSpPr>
          <p:spPr>
            <a:xfrm>
              <a:off x="424733" y="0"/>
              <a:ext cx="178568" cy="5143500"/>
            </a:xfrm>
            <a:prstGeom prst="rect">
              <a:avLst/>
            </a:prstGeom>
            <a:solidFill>
              <a:srgbClr val="FD9A69">
                <a:alpha val="23000"/>
              </a:srgbClr>
            </a:solidFill>
            <a:ln>
              <a:noFill/>
            </a:ln>
          </p:spPr>
          <p:txBody>
            <a:bodyPr spcFirstLastPara="1" wrap="square" lIns="91425" tIns="45700" rIns="91425" bIns="45700" anchor="ctr" anchorCtr="0">
              <a:noAutofit/>
            </a:bodyPr>
            <a:lstStyle/>
            <a:p>
              <a:pPr algn="ctr">
                <a:buClr>
                  <a:srgbClr val="000000"/>
                </a:buClr>
                <a:buSzPts val="1800"/>
              </a:pPr>
              <a:endParaRPr>
                <a:solidFill>
                  <a:schemeClr val="lt1"/>
                </a:solidFill>
                <a:latin typeface="Calibri"/>
                <a:ea typeface="Calibri"/>
                <a:cs typeface="Calibri"/>
                <a:sym typeface="Calibri"/>
              </a:endParaRPr>
            </a:p>
          </p:txBody>
        </p:sp>
        <p:sp>
          <p:nvSpPr>
            <p:cNvPr id="6" name="Google Shape;124;p2">
              <a:extLst>
                <a:ext uri="{FF2B5EF4-FFF2-40B4-BE49-F238E27FC236}">
                  <a16:creationId xmlns:a16="http://schemas.microsoft.com/office/drawing/2014/main" id="{A54AA369-5BFC-B870-3B0C-8EE581A9D56F}"/>
                </a:ext>
              </a:extLst>
            </p:cNvPr>
            <p:cNvSpPr/>
            <p:nvPr/>
          </p:nvSpPr>
          <p:spPr>
            <a:xfrm>
              <a:off x="849466" y="0"/>
              <a:ext cx="178568" cy="5143500"/>
            </a:xfrm>
            <a:prstGeom prst="rect">
              <a:avLst/>
            </a:prstGeom>
            <a:solidFill>
              <a:srgbClr val="F9EB6B">
                <a:alpha val="23000"/>
              </a:srgbClr>
            </a:solidFill>
            <a:ln>
              <a:noFill/>
            </a:ln>
          </p:spPr>
          <p:txBody>
            <a:bodyPr spcFirstLastPara="1" wrap="square" lIns="91425" tIns="45700" rIns="91425" bIns="45700" anchor="ctr" anchorCtr="0">
              <a:noAutofit/>
            </a:bodyPr>
            <a:lstStyle/>
            <a:p>
              <a:pPr algn="ctr">
                <a:buClr>
                  <a:srgbClr val="000000"/>
                </a:buClr>
                <a:buSzPts val="1800"/>
              </a:pPr>
              <a:endParaRPr>
                <a:solidFill>
                  <a:schemeClr val="lt1"/>
                </a:solidFill>
                <a:latin typeface="Calibri"/>
                <a:ea typeface="Calibri"/>
                <a:cs typeface="Calibri"/>
                <a:sym typeface="Calibri"/>
              </a:endParaRPr>
            </a:p>
          </p:txBody>
        </p:sp>
        <p:sp>
          <p:nvSpPr>
            <p:cNvPr id="7" name="Google Shape;125;p2">
              <a:extLst>
                <a:ext uri="{FF2B5EF4-FFF2-40B4-BE49-F238E27FC236}">
                  <a16:creationId xmlns:a16="http://schemas.microsoft.com/office/drawing/2014/main" id="{3BD970F7-7AED-64B6-CFE0-0069F4AB0A72}"/>
                </a:ext>
              </a:extLst>
            </p:cNvPr>
            <p:cNvSpPr/>
            <p:nvPr/>
          </p:nvSpPr>
          <p:spPr>
            <a:xfrm>
              <a:off x="1274199" y="0"/>
              <a:ext cx="178568" cy="5143500"/>
            </a:xfrm>
            <a:prstGeom prst="rect">
              <a:avLst/>
            </a:prstGeom>
            <a:solidFill>
              <a:srgbClr val="9FD9B8"/>
            </a:solidFill>
            <a:ln>
              <a:noFill/>
            </a:ln>
          </p:spPr>
          <p:txBody>
            <a:bodyPr spcFirstLastPara="1" wrap="square" lIns="91425" tIns="45700" rIns="91425" bIns="45700" anchor="ctr" anchorCtr="0">
              <a:noAutofit/>
            </a:bodyPr>
            <a:lstStyle/>
            <a:p>
              <a:pPr algn="ctr">
                <a:buClr>
                  <a:srgbClr val="000000"/>
                </a:buClr>
                <a:buSzPts val="1800"/>
              </a:pPr>
              <a:endParaRPr>
                <a:solidFill>
                  <a:schemeClr val="lt1"/>
                </a:solidFill>
                <a:latin typeface="Calibri"/>
                <a:ea typeface="Calibri"/>
                <a:cs typeface="Calibri"/>
                <a:sym typeface="Calibri"/>
              </a:endParaRPr>
            </a:p>
          </p:txBody>
        </p:sp>
        <p:sp>
          <p:nvSpPr>
            <p:cNvPr id="8" name="Google Shape;126;p2">
              <a:extLst>
                <a:ext uri="{FF2B5EF4-FFF2-40B4-BE49-F238E27FC236}">
                  <a16:creationId xmlns:a16="http://schemas.microsoft.com/office/drawing/2014/main" id="{9E02B476-B0E0-3B3F-AB41-A27B8B87A2DB}"/>
                </a:ext>
              </a:extLst>
            </p:cNvPr>
            <p:cNvSpPr/>
            <p:nvPr/>
          </p:nvSpPr>
          <p:spPr>
            <a:xfrm>
              <a:off x="1698932" y="0"/>
              <a:ext cx="178568" cy="5143500"/>
            </a:xfrm>
            <a:prstGeom prst="rect">
              <a:avLst/>
            </a:prstGeom>
            <a:solidFill>
              <a:srgbClr val="31A2C2">
                <a:alpha val="23000"/>
              </a:srgbClr>
            </a:solidFill>
            <a:ln>
              <a:noFill/>
            </a:ln>
          </p:spPr>
          <p:txBody>
            <a:bodyPr spcFirstLastPara="1" wrap="square" lIns="91425" tIns="45700" rIns="91425" bIns="45700" anchor="ctr" anchorCtr="0">
              <a:noAutofit/>
            </a:bodyPr>
            <a:lstStyle/>
            <a:p>
              <a:pPr algn="ctr">
                <a:buClr>
                  <a:srgbClr val="000000"/>
                </a:buClr>
                <a:buSzPts val="1800"/>
              </a:pPr>
              <a:endParaRPr>
                <a:solidFill>
                  <a:schemeClr val="lt1"/>
                </a:solidFill>
                <a:latin typeface="Calibri"/>
                <a:ea typeface="Calibri"/>
                <a:cs typeface="Calibri"/>
                <a:sym typeface="Calibri"/>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sp>
        <p:nvSpPr>
          <p:cNvPr id="247" name="Google Shape;247;p18"/>
          <p:cNvSpPr/>
          <p:nvPr/>
        </p:nvSpPr>
        <p:spPr>
          <a:xfrm>
            <a:off x="315410" y="516175"/>
            <a:ext cx="830400" cy="615600"/>
          </a:xfrm>
          <a:prstGeom prst="rect">
            <a:avLst/>
          </a:prstGeom>
          <a:noFill/>
          <a:ln>
            <a:noFill/>
          </a:ln>
        </p:spPr>
        <p:txBody>
          <a:bodyPr spcFirstLastPara="1" wrap="square" lIns="0" tIns="0" rIns="0" bIns="0" anchor="t" anchorCtr="0">
            <a:noAutofit/>
          </a:bodyPr>
          <a:lstStyle/>
          <a:p>
            <a:pPr algn="just">
              <a:buClr>
                <a:srgbClr val="000000"/>
              </a:buClr>
              <a:buSzPts val="4000"/>
            </a:pPr>
            <a:r>
              <a:rPr lang="en-US" altLang="ja-JP" sz="4000" dirty="0">
                <a:solidFill>
                  <a:schemeClr val="dk1"/>
                </a:solidFill>
                <a:latin typeface="Segoe UI" panose="020B0502040204020203" pitchFamily="34" charset="0"/>
                <a:ea typeface="Rockwell"/>
                <a:cs typeface="Segoe UI" panose="020B0502040204020203" pitchFamily="34" charset="0"/>
                <a:sym typeface="Rockwell"/>
              </a:rPr>
              <a:t>04</a:t>
            </a:r>
            <a:endParaRPr sz="4000" dirty="0">
              <a:solidFill>
                <a:schemeClr val="dk1"/>
              </a:solidFill>
              <a:latin typeface="Segoe UI" panose="020B0502040204020203" pitchFamily="34" charset="0"/>
              <a:ea typeface="07ロゴたいぷゴシック7" panose="02000600000000000000" pitchFamily="50" charset="-128"/>
              <a:cs typeface="Segoe UI" panose="020B0502040204020203" pitchFamily="34" charset="0"/>
              <a:sym typeface="Rockwell"/>
            </a:endParaRPr>
          </a:p>
        </p:txBody>
      </p:sp>
      <p:cxnSp>
        <p:nvCxnSpPr>
          <p:cNvPr id="248" name="Google Shape;248;p18"/>
          <p:cNvCxnSpPr/>
          <p:nvPr/>
        </p:nvCxnSpPr>
        <p:spPr>
          <a:xfrm rot="10800000">
            <a:off x="1010100" y="516128"/>
            <a:ext cx="0" cy="615600"/>
          </a:xfrm>
          <a:prstGeom prst="straightConnector1">
            <a:avLst/>
          </a:prstGeom>
          <a:noFill/>
          <a:ln w="19050" cap="flat" cmpd="sng">
            <a:solidFill>
              <a:srgbClr val="9FD9B8"/>
            </a:solidFill>
            <a:prstDash val="solid"/>
            <a:miter lim="800000"/>
            <a:headEnd type="none" w="sm" len="sm"/>
            <a:tailEnd type="none" w="sm" len="sm"/>
          </a:ln>
        </p:spPr>
      </p:cxnSp>
      <p:sp>
        <p:nvSpPr>
          <p:cNvPr id="257" name="Google Shape;257;p18"/>
          <p:cNvSpPr/>
          <p:nvPr/>
        </p:nvSpPr>
        <p:spPr>
          <a:xfrm>
            <a:off x="1029331" y="753867"/>
            <a:ext cx="5214302" cy="431176"/>
          </a:xfrm>
          <a:prstGeom prst="rect">
            <a:avLst/>
          </a:prstGeom>
          <a:solidFill>
            <a:schemeClr val="lt1"/>
          </a:solidFill>
          <a:ln>
            <a:noFill/>
          </a:ln>
        </p:spPr>
        <p:txBody>
          <a:bodyPr spcFirstLastPara="1" wrap="square" lIns="91425" tIns="45700" rIns="91425" bIns="45700" anchor="ctr" anchorCtr="0">
            <a:noAutofit/>
          </a:bodyPr>
          <a:lstStyle/>
          <a:p>
            <a:r>
              <a:rPr lang="ja-JP" altLang="en-US" sz="1600" b="1" u="sng" dirty="0">
                <a:solidFill>
                  <a:schemeClr val="dk1"/>
                </a:solidFill>
                <a:latin typeface="游ゴシック" panose="020B0400000000000000" pitchFamily="50" charset="-128"/>
                <a:ea typeface="游ゴシック" panose="020B0400000000000000" pitchFamily="50" charset="-128"/>
                <a:sym typeface="Arial"/>
              </a:rPr>
              <a:t>（参考）過去判例</a:t>
            </a:r>
            <a:endParaRPr dirty="0">
              <a:latin typeface="游ゴシック" panose="020B0400000000000000" pitchFamily="50" charset="-128"/>
              <a:ea typeface="游ゴシック" panose="020B0400000000000000" pitchFamily="50" charset="-128"/>
            </a:endParaRPr>
          </a:p>
        </p:txBody>
      </p:sp>
      <p:sp>
        <p:nvSpPr>
          <p:cNvPr id="258" name="Google Shape;258;p18"/>
          <p:cNvSpPr/>
          <p:nvPr/>
        </p:nvSpPr>
        <p:spPr>
          <a:xfrm>
            <a:off x="677333" y="2319574"/>
            <a:ext cx="5566301" cy="3213260"/>
          </a:xfrm>
          <a:prstGeom prst="rect">
            <a:avLst/>
          </a:prstGeom>
          <a:noFill/>
          <a:ln>
            <a:noFill/>
          </a:ln>
        </p:spPr>
        <p:txBody>
          <a:bodyPr spcFirstLastPara="1" wrap="square" lIns="0" tIns="45700" rIns="0" bIns="45700" anchor="ctr" anchorCtr="0">
            <a:noAutofit/>
          </a:bodyPr>
          <a:lstStyle/>
          <a:p>
            <a:pPr>
              <a:lnSpc>
                <a:spcPct val="141666"/>
              </a:lnSpc>
            </a:pPr>
            <a:r>
              <a:rPr lang="ja-JP" altLang="en-US" sz="1150" dirty="0">
                <a:solidFill>
                  <a:schemeClr val="dk1"/>
                </a:solidFill>
                <a:latin typeface="游ゴシック" panose="020B0400000000000000" pitchFamily="50" charset="-128"/>
                <a:ea typeface="游ゴシック" panose="020B0400000000000000" pitchFamily="50" charset="-128"/>
                <a:sym typeface="Arial"/>
              </a:rPr>
              <a:t>市の採用試験の一環として身体検査に際し、健康調査票の「ひきつけの発作（てんかん）を起こしたことがありますか」との質問項目について、「いいえ」の回答を記入し、その後勤務時間中に引きつけの発作を起こしたことにより発覚し、てんかん発作を秘匿したことを理由に、「その職に必要な適格性を欠く場合」に当たるとして、分限免職がなされた。</a:t>
            </a:r>
            <a:endParaRPr lang="en-US" altLang="ja-JP" sz="1150" dirty="0">
              <a:solidFill>
                <a:schemeClr val="dk1"/>
              </a:solidFill>
              <a:latin typeface="游ゴシック" panose="020B0400000000000000" pitchFamily="50" charset="-128"/>
              <a:ea typeface="游ゴシック" panose="020B0400000000000000" pitchFamily="50" charset="-128"/>
              <a:sym typeface="Arial"/>
            </a:endParaRPr>
          </a:p>
          <a:p>
            <a:pPr>
              <a:lnSpc>
                <a:spcPct val="141666"/>
              </a:lnSpc>
            </a:pPr>
            <a:endParaRPr sz="1150" dirty="0">
              <a:solidFill>
                <a:schemeClr val="dk1"/>
              </a:solidFill>
              <a:latin typeface="游ゴシック" panose="020B0400000000000000" pitchFamily="50" charset="-128"/>
              <a:ea typeface="游ゴシック" panose="020B0400000000000000" pitchFamily="50" charset="-128"/>
              <a:sym typeface="Arial"/>
            </a:endParaRPr>
          </a:p>
          <a:p>
            <a:pPr>
              <a:lnSpc>
                <a:spcPct val="141666"/>
              </a:lnSpc>
            </a:pPr>
            <a:r>
              <a:rPr lang="ja-JP" altLang="en-US" sz="1150" dirty="0">
                <a:solidFill>
                  <a:schemeClr val="dk1"/>
                </a:solidFill>
                <a:latin typeface="游ゴシック" panose="020B0400000000000000" pitchFamily="50" charset="-128"/>
                <a:ea typeface="游ゴシック" panose="020B0400000000000000" pitchFamily="50" charset="-128"/>
                <a:sym typeface="Arial"/>
              </a:rPr>
              <a:t>裁判所は、当該職員の職務がいわゆる事務職であったため、仮にてんかん発作を起こしたとしても、てんかん発作の経験があるか否かは、労務の提供ができるかどうかを判断するうえで重要な健康情報ではないとの判断を下し、 「秘匿された病歴が（職務遂行能力を有するかどうかという）能力の判定に影響を及ぼすおそれの少ない程度のものであるならば、右秘匿を以て直ちに分限免職を相当とする理由となし難い」とされ、解雇の執行停止が認められた。</a:t>
            </a:r>
            <a:endParaRPr sz="1150" dirty="0">
              <a:latin typeface="游ゴシック" panose="020B0400000000000000" pitchFamily="50" charset="-128"/>
              <a:ea typeface="游ゴシック" panose="020B0400000000000000" pitchFamily="50" charset="-128"/>
            </a:endParaRPr>
          </a:p>
        </p:txBody>
      </p:sp>
      <p:sp>
        <p:nvSpPr>
          <p:cNvPr id="259" name="Google Shape;259;p18"/>
          <p:cNvSpPr/>
          <p:nvPr/>
        </p:nvSpPr>
        <p:spPr>
          <a:xfrm>
            <a:off x="370828" y="1567538"/>
            <a:ext cx="4528093" cy="360377"/>
          </a:xfrm>
          <a:prstGeom prst="rect">
            <a:avLst/>
          </a:prstGeom>
          <a:solidFill>
            <a:schemeClr val="lt1"/>
          </a:solidFill>
          <a:ln>
            <a:noFill/>
          </a:ln>
        </p:spPr>
        <p:txBody>
          <a:bodyPr spcFirstLastPara="1" wrap="square" lIns="91425" tIns="45700" rIns="91425" bIns="45700" anchor="ctr" anchorCtr="0">
            <a:noAutofit/>
          </a:bodyPr>
          <a:lstStyle/>
          <a:p>
            <a:r>
              <a:rPr lang="ja-JP" altLang="en-US" sz="1400" b="1" u="sng" dirty="0">
                <a:solidFill>
                  <a:schemeClr val="dk1"/>
                </a:solidFill>
                <a:latin typeface="游ゴシック" panose="020B0400000000000000" pitchFamily="50" charset="-128"/>
                <a:ea typeface="游ゴシック" panose="020B0400000000000000" pitchFamily="50" charset="-128"/>
                <a:sym typeface="Arial"/>
              </a:rPr>
              <a:t>・虚偽回答による解雇が認められなかったケース</a:t>
            </a:r>
            <a:endParaRPr dirty="0">
              <a:latin typeface="游ゴシック" panose="020B0400000000000000" pitchFamily="50" charset="-128"/>
              <a:ea typeface="游ゴシック" panose="020B0400000000000000" pitchFamily="50" charset="-128"/>
            </a:endParaRPr>
          </a:p>
        </p:txBody>
      </p:sp>
      <p:cxnSp>
        <p:nvCxnSpPr>
          <p:cNvPr id="260" name="Google Shape;260;p18"/>
          <p:cNvCxnSpPr/>
          <p:nvPr/>
        </p:nvCxnSpPr>
        <p:spPr>
          <a:xfrm>
            <a:off x="570526" y="2408378"/>
            <a:ext cx="3045522" cy="0"/>
          </a:xfrm>
          <a:prstGeom prst="straightConnector1">
            <a:avLst/>
          </a:prstGeom>
          <a:noFill/>
          <a:ln w="22225" cap="flat" cmpd="sng">
            <a:solidFill>
              <a:srgbClr val="9FD9B8"/>
            </a:solidFill>
            <a:prstDash val="dash"/>
            <a:round/>
            <a:headEnd type="none" w="sm" len="sm"/>
            <a:tailEnd type="none" w="sm" len="sm"/>
          </a:ln>
        </p:spPr>
      </p:cxnSp>
      <p:sp>
        <p:nvSpPr>
          <p:cNvPr id="261" name="Google Shape;261;p18"/>
          <p:cNvSpPr/>
          <p:nvPr/>
        </p:nvSpPr>
        <p:spPr>
          <a:xfrm>
            <a:off x="445736" y="2009797"/>
            <a:ext cx="5974114" cy="3511825"/>
          </a:xfrm>
          <a:prstGeom prst="roundRect">
            <a:avLst>
              <a:gd name="adj" fmla="val 16667"/>
            </a:avLst>
          </a:prstGeom>
          <a:noFill/>
          <a:ln w="25400" cap="flat" cmpd="sng">
            <a:solidFill>
              <a:srgbClr val="9FD9B8"/>
            </a:solidFill>
            <a:prstDash val="solid"/>
            <a:round/>
            <a:headEnd type="none" w="sm" len="sm"/>
            <a:tailEnd type="none" w="sm" len="sm"/>
          </a:ln>
        </p:spPr>
        <p:txBody>
          <a:bodyPr spcFirstLastPara="1" wrap="square" lIns="91425" tIns="45700" rIns="91425" bIns="45700" anchor="ctr" anchorCtr="0">
            <a:noAutofit/>
          </a:bodyPr>
          <a:lstStyle/>
          <a:p>
            <a:pPr algn="ctr"/>
            <a:endParaRPr sz="1400" dirty="0">
              <a:solidFill>
                <a:schemeClr val="lt1"/>
              </a:solidFill>
              <a:latin typeface="游ゴシック" panose="020B0400000000000000" pitchFamily="50" charset="-128"/>
              <a:ea typeface="游ゴシック" panose="020B0400000000000000" pitchFamily="50" charset="-128"/>
              <a:sym typeface="Arial"/>
            </a:endParaRPr>
          </a:p>
        </p:txBody>
      </p:sp>
      <p:sp>
        <p:nvSpPr>
          <p:cNvPr id="262" name="Google Shape;262;p18"/>
          <p:cNvSpPr txBox="1"/>
          <p:nvPr/>
        </p:nvSpPr>
        <p:spPr>
          <a:xfrm>
            <a:off x="588813" y="2143703"/>
            <a:ext cx="3477406" cy="276999"/>
          </a:xfrm>
          <a:prstGeom prst="rect">
            <a:avLst/>
          </a:prstGeom>
          <a:noFill/>
          <a:ln>
            <a:noFill/>
          </a:ln>
        </p:spPr>
        <p:txBody>
          <a:bodyPr spcFirstLastPara="1" wrap="square" lIns="91425" tIns="45700" rIns="91425" bIns="45700" anchor="t" anchorCtr="0">
            <a:spAutoFit/>
          </a:bodyPr>
          <a:lstStyle/>
          <a:p>
            <a:r>
              <a:rPr lang="ja-JP" altLang="en-US" sz="1200" dirty="0">
                <a:solidFill>
                  <a:srgbClr val="000000"/>
                </a:solidFill>
                <a:latin typeface="游ゴシック" panose="020B0400000000000000" pitchFamily="50" charset="-128"/>
                <a:ea typeface="游ゴシック" panose="020B0400000000000000" pitchFamily="50" charset="-128"/>
                <a:sym typeface="Arial"/>
              </a:rPr>
              <a:t>福島市職員事件　仙台高裁　昭和</a:t>
            </a:r>
            <a:r>
              <a:rPr lang="en-US" altLang="ja-JP" sz="1200" dirty="0">
                <a:solidFill>
                  <a:srgbClr val="000000"/>
                </a:solidFill>
                <a:latin typeface="游ゴシック" panose="020B0400000000000000" pitchFamily="50" charset="-128"/>
                <a:ea typeface="游ゴシック" panose="020B0400000000000000" pitchFamily="50" charset="-128"/>
                <a:sym typeface="Arial"/>
              </a:rPr>
              <a:t>55.12.8</a:t>
            </a:r>
            <a:endParaRPr sz="1200" dirty="0">
              <a:solidFill>
                <a:srgbClr val="000000"/>
              </a:solidFill>
              <a:latin typeface="游ゴシック" panose="020B0400000000000000" pitchFamily="50" charset="-128"/>
              <a:ea typeface="游ゴシック" panose="020B0400000000000000" pitchFamily="50" charset="-128"/>
              <a:sym typeface="Arial"/>
            </a:endParaRPr>
          </a:p>
        </p:txBody>
      </p:sp>
      <p:pic>
        <p:nvPicPr>
          <p:cNvPr id="263" name="Google Shape;263;p18" descr="電球 単色塗りつぶし"/>
          <p:cNvPicPr preferRelativeResize="0"/>
          <p:nvPr/>
        </p:nvPicPr>
        <p:blipFill rotWithShape="1">
          <a:blip r:embed="rId3">
            <a:alphaModFix/>
          </a:blip>
          <a:srcRect/>
          <a:stretch/>
        </p:blipFill>
        <p:spPr>
          <a:xfrm>
            <a:off x="478836" y="5950676"/>
            <a:ext cx="329067" cy="329067"/>
          </a:xfrm>
          <a:prstGeom prst="rect">
            <a:avLst/>
          </a:prstGeom>
          <a:noFill/>
          <a:ln>
            <a:noFill/>
          </a:ln>
        </p:spPr>
      </p:pic>
      <p:sp>
        <p:nvSpPr>
          <p:cNvPr id="264" name="Google Shape;264;p18"/>
          <p:cNvSpPr txBox="1"/>
          <p:nvPr/>
        </p:nvSpPr>
        <p:spPr>
          <a:xfrm>
            <a:off x="736879" y="6030578"/>
            <a:ext cx="1191053" cy="307777"/>
          </a:xfrm>
          <a:prstGeom prst="rect">
            <a:avLst/>
          </a:prstGeom>
          <a:noFill/>
          <a:ln>
            <a:noFill/>
          </a:ln>
        </p:spPr>
        <p:txBody>
          <a:bodyPr spcFirstLastPara="1" wrap="square" lIns="91425" tIns="45700" rIns="91425" bIns="45700" anchor="t" anchorCtr="0">
            <a:spAutoFit/>
          </a:bodyPr>
          <a:lstStyle/>
          <a:p>
            <a:r>
              <a:rPr lang="en-US" altLang="ja-JP" sz="1400" b="1" dirty="0">
                <a:solidFill>
                  <a:srgbClr val="9FD9B8"/>
                </a:solidFill>
                <a:latin typeface="游ゴシック" panose="020B0400000000000000" pitchFamily="50" charset="-128"/>
                <a:ea typeface="游ゴシック" panose="020B0400000000000000" pitchFamily="50" charset="-128"/>
                <a:sym typeface="Arial"/>
              </a:rPr>
              <a:t>Point</a:t>
            </a:r>
            <a:r>
              <a:rPr lang="ja-JP" altLang="en-US" sz="1400" b="1" dirty="0">
                <a:solidFill>
                  <a:srgbClr val="9FD9B8"/>
                </a:solidFill>
                <a:latin typeface="游ゴシック" panose="020B0400000000000000" pitchFamily="50" charset="-128"/>
                <a:ea typeface="游ゴシック" panose="020B0400000000000000" pitchFamily="50" charset="-128"/>
                <a:sym typeface="Arial"/>
              </a:rPr>
              <a:t>！</a:t>
            </a:r>
            <a:endParaRPr dirty="0">
              <a:latin typeface="游ゴシック" panose="020B0400000000000000" pitchFamily="50" charset="-128"/>
              <a:ea typeface="游ゴシック" panose="020B0400000000000000" pitchFamily="50" charset="-128"/>
            </a:endParaRPr>
          </a:p>
        </p:txBody>
      </p:sp>
      <p:sp>
        <p:nvSpPr>
          <p:cNvPr id="265" name="Google Shape;265;p18"/>
          <p:cNvSpPr/>
          <p:nvPr/>
        </p:nvSpPr>
        <p:spPr>
          <a:xfrm>
            <a:off x="1677520" y="2160107"/>
            <a:ext cx="3477406" cy="3511826"/>
          </a:xfrm>
          <a:prstGeom prst="mathMultiply">
            <a:avLst>
              <a:gd name="adj1" fmla="val 12591"/>
            </a:avLst>
          </a:prstGeom>
          <a:solidFill>
            <a:srgbClr val="8DA9DB">
              <a:alpha val="26666"/>
            </a:srgbClr>
          </a:solidFill>
          <a:ln>
            <a:noFill/>
          </a:ln>
        </p:spPr>
        <p:txBody>
          <a:bodyPr spcFirstLastPara="1" wrap="square" lIns="91425" tIns="45700" rIns="91425" bIns="45700" anchor="ctr" anchorCtr="0">
            <a:noAutofit/>
          </a:bodyPr>
          <a:lstStyle/>
          <a:p>
            <a:pPr algn="ctr"/>
            <a:endParaRPr sz="1400" dirty="0">
              <a:solidFill>
                <a:schemeClr val="lt1"/>
              </a:solidFill>
              <a:latin typeface="游ゴシック" panose="020B0400000000000000" pitchFamily="50" charset="-128"/>
              <a:ea typeface="游ゴシック" panose="020B0400000000000000" pitchFamily="50" charset="-128"/>
              <a:sym typeface="Arial"/>
            </a:endParaRPr>
          </a:p>
        </p:txBody>
      </p:sp>
      <p:cxnSp>
        <p:nvCxnSpPr>
          <p:cNvPr id="266" name="Google Shape;266;p18"/>
          <p:cNvCxnSpPr/>
          <p:nvPr/>
        </p:nvCxnSpPr>
        <p:spPr>
          <a:xfrm>
            <a:off x="470513" y="6350760"/>
            <a:ext cx="1234001" cy="0"/>
          </a:xfrm>
          <a:prstGeom prst="straightConnector1">
            <a:avLst/>
          </a:prstGeom>
          <a:noFill/>
          <a:ln w="15875" cap="flat" cmpd="sng">
            <a:solidFill>
              <a:srgbClr val="9FD9B8"/>
            </a:solidFill>
            <a:prstDash val="dash"/>
            <a:round/>
            <a:headEnd type="none" w="sm" len="sm"/>
            <a:tailEnd type="none" w="sm" len="sm"/>
          </a:ln>
        </p:spPr>
      </p:cxnSp>
      <p:sp>
        <p:nvSpPr>
          <p:cNvPr id="267" name="Google Shape;267;p18"/>
          <p:cNvSpPr txBox="1"/>
          <p:nvPr/>
        </p:nvSpPr>
        <p:spPr>
          <a:xfrm>
            <a:off x="445736" y="6832577"/>
            <a:ext cx="6366024" cy="1200288"/>
          </a:xfrm>
          <a:prstGeom prst="rect">
            <a:avLst/>
          </a:prstGeom>
          <a:noFill/>
          <a:ln>
            <a:noFill/>
          </a:ln>
        </p:spPr>
        <p:txBody>
          <a:bodyPr spcFirstLastPara="1" wrap="square" lIns="91425" tIns="45700" rIns="91425" bIns="45700" anchor="t" anchorCtr="0">
            <a:spAutoFit/>
          </a:bodyPr>
          <a:lstStyle/>
          <a:p>
            <a:pPr>
              <a:lnSpc>
                <a:spcPct val="150000"/>
              </a:lnSpc>
            </a:pPr>
            <a:r>
              <a:rPr lang="ja-JP" altLang="en-US" sz="1200" dirty="0">
                <a:solidFill>
                  <a:srgbClr val="000000"/>
                </a:solidFill>
                <a:latin typeface="游ゴシック" panose="020B0400000000000000" pitchFamily="50" charset="-128"/>
                <a:ea typeface="游ゴシック" panose="020B0400000000000000" pitchFamily="50" charset="-128"/>
                <a:sym typeface="Arial"/>
              </a:rPr>
              <a:t>✓　秘匿したことを理由に会社側は解雇の判断を下した</a:t>
            </a:r>
            <a:endParaRPr sz="1200" dirty="0">
              <a:solidFill>
                <a:srgbClr val="000000"/>
              </a:solidFill>
              <a:latin typeface="游ゴシック" panose="020B0400000000000000" pitchFamily="50" charset="-128"/>
              <a:ea typeface="游ゴシック" panose="020B0400000000000000" pitchFamily="50" charset="-128"/>
              <a:sym typeface="Arial"/>
            </a:endParaRPr>
          </a:p>
          <a:p>
            <a:pPr>
              <a:lnSpc>
                <a:spcPct val="150000"/>
              </a:lnSpc>
            </a:pPr>
            <a:r>
              <a:rPr lang="ja-JP" altLang="en-US" sz="1200" dirty="0">
                <a:solidFill>
                  <a:srgbClr val="000000"/>
                </a:solidFill>
                <a:latin typeface="游ゴシック" panose="020B0400000000000000" pitchFamily="50" charset="-128"/>
                <a:ea typeface="游ゴシック" panose="020B0400000000000000" pitchFamily="50" charset="-128"/>
                <a:sym typeface="Arial"/>
              </a:rPr>
              <a:t>✓　症状は軽度のものであった</a:t>
            </a:r>
            <a:endParaRPr sz="1200" dirty="0">
              <a:solidFill>
                <a:srgbClr val="000000"/>
              </a:solidFill>
              <a:latin typeface="游ゴシック" panose="020B0400000000000000" pitchFamily="50" charset="-128"/>
              <a:ea typeface="游ゴシック" panose="020B0400000000000000" pitchFamily="50" charset="-128"/>
              <a:sym typeface="Arial"/>
            </a:endParaRPr>
          </a:p>
          <a:p>
            <a:pPr>
              <a:lnSpc>
                <a:spcPct val="150000"/>
              </a:lnSpc>
            </a:pPr>
            <a:r>
              <a:rPr lang="ja-JP" altLang="en-US" sz="1200" dirty="0">
                <a:solidFill>
                  <a:srgbClr val="000000"/>
                </a:solidFill>
                <a:latin typeface="游ゴシック" panose="020B0400000000000000" pitchFamily="50" charset="-128"/>
                <a:ea typeface="游ゴシック" panose="020B0400000000000000" pitchFamily="50" charset="-128"/>
                <a:sym typeface="Arial"/>
              </a:rPr>
              <a:t>✓　職務遂行能力を有するかという点では、影響は少ない程度であった</a:t>
            </a:r>
            <a:endParaRPr sz="1200" dirty="0">
              <a:solidFill>
                <a:srgbClr val="000000"/>
              </a:solidFill>
              <a:latin typeface="游ゴシック" panose="020B0400000000000000" pitchFamily="50" charset="-128"/>
              <a:ea typeface="游ゴシック" panose="020B0400000000000000" pitchFamily="50" charset="-128"/>
              <a:sym typeface="Arial"/>
            </a:endParaRPr>
          </a:p>
          <a:p>
            <a:pPr>
              <a:lnSpc>
                <a:spcPct val="150000"/>
              </a:lnSpc>
            </a:pPr>
            <a:r>
              <a:rPr lang="ja-JP" altLang="en-US" sz="1200" dirty="0">
                <a:solidFill>
                  <a:srgbClr val="000000"/>
                </a:solidFill>
                <a:latin typeface="游ゴシック" panose="020B0400000000000000" pitchFamily="50" charset="-128"/>
                <a:ea typeface="游ゴシック" panose="020B0400000000000000" pitchFamily="50" charset="-128"/>
                <a:sym typeface="Arial"/>
              </a:rPr>
              <a:t>✓　秘匿していた病歴は、労務提供の可否を判断するうえで重要な情報ではないとされた</a:t>
            </a:r>
            <a:endParaRPr sz="1200" dirty="0">
              <a:solidFill>
                <a:srgbClr val="000000"/>
              </a:solidFill>
              <a:latin typeface="游ゴシック" panose="020B0400000000000000" pitchFamily="50" charset="-128"/>
              <a:ea typeface="游ゴシック" panose="020B0400000000000000" pitchFamily="50" charset="-128"/>
              <a:sym typeface="Arial"/>
            </a:endParaRPr>
          </a:p>
        </p:txBody>
      </p:sp>
      <p:sp>
        <p:nvSpPr>
          <p:cNvPr id="268" name="Google Shape;268;p18"/>
          <p:cNvSpPr txBox="1"/>
          <p:nvPr/>
        </p:nvSpPr>
        <p:spPr>
          <a:xfrm>
            <a:off x="735789" y="6421357"/>
            <a:ext cx="4772485" cy="276999"/>
          </a:xfrm>
          <a:prstGeom prst="rect">
            <a:avLst/>
          </a:prstGeom>
          <a:noFill/>
          <a:ln>
            <a:noFill/>
          </a:ln>
        </p:spPr>
        <p:txBody>
          <a:bodyPr spcFirstLastPara="1" wrap="square" lIns="91425" tIns="45700" rIns="91425" bIns="45700" anchor="t" anchorCtr="0">
            <a:spAutoFit/>
          </a:bodyPr>
          <a:lstStyle/>
          <a:p>
            <a:r>
              <a:rPr lang="ja-JP" altLang="en-US" sz="1200" dirty="0">
                <a:solidFill>
                  <a:srgbClr val="000000"/>
                </a:solidFill>
                <a:latin typeface="游ゴシック" panose="020B0400000000000000" pitchFamily="50" charset="-128"/>
                <a:ea typeface="游ゴシック" panose="020B0400000000000000" pitchFamily="50" charset="-128"/>
                <a:sym typeface="Arial"/>
              </a:rPr>
              <a:t>この判例を実務に活かすには、以下のポイントを確認してください。</a:t>
            </a:r>
            <a:endParaRPr dirty="0">
              <a:latin typeface="游ゴシック" panose="020B0400000000000000" pitchFamily="50" charset="-128"/>
              <a:ea typeface="游ゴシック" panose="020B0400000000000000" pitchFamily="50" charset="-128"/>
            </a:endParaRPr>
          </a:p>
        </p:txBody>
      </p:sp>
      <p:cxnSp>
        <p:nvCxnSpPr>
          <p:cNvPr id="269" name="Google Shape;269;p18"/>
          <p:cNvCxnSpPr/>
          <p:nvPr/>
        </p:nvCxnSpPr>
        <p:spPr>
          <a:xfrm>
            <a:off x="445736" y="6832577"/>
            <a:ext cx="0" cy="1174424"/>
          </a:xfrm>
          <a:prstGeom prst="straightConnector1">
            <a:avLst/>
          </a:prstGeom>
          <a:noFill/>
          <a:ln w="15875" cap="flat" cmpd="sng">
            <a:solidFill>
              <a:srgbClr val="9FD9B8"/>
            </a:solidFill>
            <a:prstDash val="dash"/>
            <a:round/>
            <a:headEnd type="none" w="sm" len="sm"/>
            <a:tailEnd type="none" w="sm" len="sm"/>
          </a:ln>
        </p:spPr>
      </p:cxnSp>
      <p:grpSp>
        <p:nvGrpSpPr>
          <p:cNvPr id="8" name="Google Shape;121;p2">
            <a:extLst>
              <a:ext uri="{FF2B5EF4-FFF2-40B4-BE49-F238E27FC236}">
                <a16:creationId xmlns:a16="http://schemas.microsoft.com/office/drawing/2014/main" id="{71505D23-DA9B-1ED5-74BE-DB44F1AC94E3}"/>
              </a:ext>
            </a:extLst>
          </p:cNvPr>
          <p:cNvGrpSpPr/>
          <p:nvPr/>
        </p:nvGrpSpPr>
        <p:grpSpPr>
          <a:xfrm rot="5400000">
            <a:off x="6200291" y="822192"/>
            <a:ext cx="934420" cy="381001"/>
            <a:chOff x="0" y="0"/>
            <a:chExt cx="1877500" cy="5143500"/>
          </a:xfrm>
        </p:grpSpPr>
        <p:sp>
          <p:nvSpPr>
            <p:cNvPr id="9" name="Google Shape;122;p2">
              <a:extLst>
                <a:ext uri="{FF2B5EF4-FFF2-40B4-BE49-F238E27FC236}">
                  <a16:creationId xmlns:a16="http://schemas.microsoft.com/office/drawing/2014/main" id="{77A7C5E9-956A-D8AD-38D0-3B07469380E8}"/>
                </a:ext>
              </a:extLst>
            </p:cNvPr>
            <p:cNvSpPr/>
            <p:nvPr/>
          </p:nvSpPr>
          <p:spPr>
            <a:xfrm>
              <a:off x="0" y="0"/>
              <a:ext cx="178568" cy="5143500"/>
            </a:xfrm>
            <a:prstGeom prst="rect">
              <a:avLst/>
            </a:prstGeom>
            <a:solidFill>
              <a:srgbClr val="DD4968">
                <a:alpha val="23000"/>
              </a:srgbClr>
            </a:solidFill>
            <a:ln>
              <a:noFill/>
            </a:ln>
          </p:spPr>
          <p:txBody>
            <a:bodyPr spcFirstLastPara="1" wrap="square" lIns="91425" tIns="45700" rIns="91425" bIns="45700" anchor="ctr" anchorCtr="0">
              <a:noAutofit/>
            </a:bodyPr>
            <a:lstStyle/>
            <a:p>
              <a:pPr algn="ctr">
                <a:buClr>
                  <a:srgbClr val="000000"/>
                </a:buClr>
                <a:buSzPts val="1800"/>
              </a:pPr>
              <a:endParaRPr>
                <a:solidFill>
                  <a:schemeClr val="lt1"/>
                </a:solidFill>
                <a:latin typeface="Calibri"/>
                <a:ea typeface="Calibri"/>
                <a:cs typeface="Calibri"/>
                <a:sym typeface="Calibri"/>
              </a:endParaRPr>
            </a:p>
          </p:txBody>
        </p:sp>
        <p:sp>
          <p:nvSpPr>
            <p:cNvPr id="10" name="Google Shape;123;p2">
              <a:extLst>
                <a:ext uri="{FF2B5EF4-FFF2-40B4-BE49-F238E27FC236}">
                  <a16:creationId xmlns:a16="http://schemas.microsoft.com/office/drawing/2014/main" id="{BD620715-D23D-D22A-9DA4-EEFAC96BFBA4}"/>
                </a:ext>
              </a:extLst>
            </p:cNvPr>
            <p:cNvSpPr/>
            <p:nvPr/>
          </p:nvSpPr>
          <p:spPr>
            <a:xfrm>
              <a:off x="424733" y="0"/>
              <a:ext cx="178568" cy="5143500"/>
            </a:xfrm>
            <a:prstGeom prst="rect">
              <a:avLst/>
            </a:prstGeom>
            <a:solidFill>
              <a:srgbClr val="FD9A69">
                <a:alpha val="23000"/>
              </a:srgbClr>
            </a:solidFill>
            <a:ln>
              <a:noFill/>
            </a:ln>
          </p:spPr>
          <p:txBody>
            <a:bodyPr spcFirstLastPara="1" wrap="square" lIns="91425" tIns="45700" rIns="91425" bIns="45700" anchor="ctr" anchorCtr="0">
              <a:noAutofit/>
            </a:bodyPr>
            <a:lstStyle/>
            <a:p>
              <a:pPr algn="ctr">
                <a:buClr>
                  <a:srgbClr val="000000"/>
                </a:buClr>
                <a:buSzPts val="1800"/>
              </a:pPr>
              <a:endParaRPr>
                <a:solidFill>
                  <a:schemeClr val="lt1"/>
                </a:solidFill>
                <a:latin typeface="Calibri"/>
                <a:ea typeface="Calibri"/>
                <a:cs typeface="Calibri"/>
                <a:sym typeface="Calibri"/>
              </a:endParaRPr>
            </a:p>
          </p:txBody>
        </p:sp>
        <p:sp>
          <p:nvSpPr>
            <p:cNvPr id="11" name="Google Shape;124;p2">
              <a:extLst>
                <a:ext uri="{FF2B5EF4-FFF2-40B4-BE49-F238E27FC236}">
                  <a16:creationId xmlns:a16="http://schemas.microsoft.com/office/drawing/2014/main" id="{C51EA985-B65A-069F-C3DC-54AE8A4C5470}"/>
                </a:ext>
              </a:extLst>
            </p:cNvPr>
            <p:cNvSpPr/>
            <p:nvPr/>
          </p:nvSpPr>
          <p:spPr>
            <a:xfrm>
              <a:off x="849466" y="0"/>
              <a:ext cx="178568" cy="5143500"/>
            </a:xfrm>
            <a:prstGeom prst="rect">
              <a:avLst/>
            </a:prstGeom>
            <a:solidFill>
              <a:srgbClr val="F9EB6B">
                <a:alpha val="23000"/>
              </a:srgbClr>
            </a:solidFill>
            <a:ln>
              <a:noFill/>
            </a:ln>
          </p:spPr>
          <p:txBody>
            <a:bodyPr spcFirstLastPara="1" wrap="square" lIns="91425" tIns="45700" rIns="91425" bIns="45700" anchor="ctr" anchorCtr="0">
              <a:noAutofit/>
            </a:bodyPr>
            <a:lstStyle/>
            <a:p>
              <a:pPr algn="ctr">
                <a:buClr>
                  <a:srgbClr val="000000"/>
                </a:buClr>
                <a:buSzPts val="1800"/>
              </a:pPr>
              <a:endParaRPr>
                <a:solidFill>
                  <a:schemeClr val="lt1"/>
                </a:solidFill>
                <a:latin typeface="Calibri"/>
                <a:ea typeface="Calibri"/>
                <a:cs typeface="Calibri"/>
                <a:sym typeface="Calibri"/>
              </a:endParaRPr>
            </a:p>
          </p:txBody>
        </p:sp>
        <p:sp>
          <p:nvSpPr>
            <p:cNvPr id="12" name="Google Shape;125;p2">
              <a:extLst>
                <a:ext uri="{FF2B5EF4-FFF2-40B4-BE49-F238E27FC236}">
                  <a16:creationId xmlns:a16="http://schemas.microsoft.com/office/drawing/2014/main" id="{E9075811-EF36-DCDB-F453-8672D39625EA}"/>
                </a:ext>
              </a:extLst>
            </p:cNvPr>
            <p:cNvSpPr/>
            <p:nvPr/>
          </p:nvSpPr>
          <p:spPr>
            <a:xfrm>
              <a:off x="1274199" y="0"/>
              <a:ext cx="178568" cy="5143500"/>
            </a:xfrm>
            <a:prstGeom prst="rect">
              <a:avLst/>
            </a:prstGeom>
            <a:solidFill>
              <a:srgbClr val="9FD9B8"/>
            </a:solidFill>
            <a:ln>
              <a:noFill/>
            </a:ln>
          </p:spPr>
          <p:txBody>
            <a:bodyPr spcFirstLastPara="1" wrap="square" lIns="91425" tIns="45700" rIns="91425" bIns="45700" anchor="ctr" anchorCtr="0">
              <a:noAutofit/>
            </a:bodyPr>
            <a:lstStyle/>
            <a:p>
              <a:pPr algn="ctr">
                <a:buClr>
                  <a:srgbClr val="000000"/>
                </a:buClr>
                <a:buSzPts val="1800"/>
              </a:pPr>
              <a:endParaRPr>
                <a:solidFill>
                  <a:schemeClr val="lt1"/>
                </a:solidFill>
                <a:latin typeface="Calibri"/>
                <a:ea typeface="Calibri"/>
                <a:cs typeface="Calibri"/>
                <a:sym typeface="Calibri"/>
              </a:endParaRPr>
            </a:p>
          </p:txBody>
        </p:sp>
        <p:sp>
          <p:nvSpPr>
            <p:cNvPr id="13" name="Google Shape;126;p2">
              <a:extLst>
                <a:ext uri="{FF2B5EF4-FFF2-40B4-BE49-F238E27FC236}">
                  <a16:creationId xmlns:a16="http://schemas.microsoft.com/office/drawing/2014/main" id="{A5DF1B01-CA7F-0643-6958-33538AF2CD6D}"/>
                </a:ext>
              </a:extLst>
            </p:cNvPr>
            <p:cNvSpPr/>
            <p:nvPr/>
          </p:nvSpPr>
          <p:spPr>
            <a:xfrm>
              <a:off x="1698932" y="0"/>
              <a:ext cx="178568" cy="5143500"/>
            </a:xfrm>
            <a:prstGeom prst="rect">
              <a:avLst/>
            </a:prstGeom>
            <a:solidFill>
              <a:srgbClr val="31A2C2">
                <a:alpha val="23000"/>
              </a:srgbClr>
            </a:solidFill>
            <a:ln>
              <a:noFill/>
            </a:ln>
          </p:spPr>
          <p:txBody>
            <a:bodyPr spcFirstLastPara="1" wrap="square" lIns="91425" tIns="45700" rIns="91425" bIns="45700" anchor="ctr" anchorCtr="0">
              <a:noAutofit/>
            </a:bodyPr>
            <a:lstStyle/>
            <a:p>
              <a:pPr algn="ctr">
                <a:buClr>
                  <a:srgbClr val="000000"/>
                </a:buClr>
                <a:buSzPts val="1800"/>
              </a:pPr>
              <a:endParaRPr>
                <a:solidFill>
                  <a:schemeClr val="lt1"/>
                </a:solidFill>
                <a:latin typeface="Calibri"/>
                <a:ea typeface="Calibri"/>
                <a:cs typeface="Calibri"/>
                <a:sym typeface="Calibri"/>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277;p3">
            <a:extLst>
              <a:ext uri="{FF2B5EF4-FFF2-40B4-BE49-F238E27FC236}">
                <a16:creationId xmlns:a16="http://schemas.microsoft.com/office/drawing/2014/main" id="{B0E1164A-3AE0-53A0-383B-072BCB8CAC01}"/>
              </a:ext>
            </a:extLst>
          </p:cNvPr>
          <p:cNvSpPr/>
          <p:nvPr/>
        </p:nvSpPr>
        <p:spPr>
          <a:xfrm>
            <a:off x="2504707" y="4625845"/>
            <a:ext cx="2664554" cy="246221"/>
          </a:xfrm>
          <a:prstGeom prst="rect">
            <a:avLst/>
          </a:prstGeom>
          <a:noFill/>
          <a:ln>
            <a:noFill/>
          </a:ln>
        </p:spPr>
        <p:txBody>
          <a:bodyPr spcFirstLastPara="1" wrap="square" lIns="0" tIns="0" rIns="0" bIns="0" anchor="t" anchorCtr="0">
            <a:spAutoFit/>
          </a:bodyPr>
          <a:lstStyle/>
          <a:p>
            <a:pPr algn="just">
              <a:buClr>
                <a:srgbClr val="000000"/>
              </a:buClr>
              <a:buSzPts val="1600"/>
            </a:pPr>
            <a:r>
              <a:rPr lang="ja-JP" altLang="en-US" sz="1600" b="1" u="sng" dirty="0">
                <a:solidFill>
                  <a:schemeClr val="dk1"/>
                </a:solidFill>
                <a:latin typeface="游ゴシック" panose="020B0400000000000000" pitchFamily="50" charset="-128"/>
                <a:ea typeface="游ゴシック" panose="020B0400000000000000" pitchFamily="50" charset="-128"/>
                <a:sym typeface="Arial"/>
              </a:rPr>
              <a:t>健康状態質問票（サンプル）</a:t>
            </a:r>
            <a:endParaRPr sz="1600" b="1" u="sng" dirty="0">
              <a:solidFill>
                <a:srgbClr val="000000"/>
              </a:solidFill>
              <a:latin typeface="游ゴシック" panose="020B0400000000000000" pitchFamily="50" charset="-128"/>
              <a:ea typeface="游ゴシック" panose="020B0400000000000000" pitchFamily="50" charset="-128"/>
              <a:sym typeface="Arial"/>
            </a:endParaRPr>
          </a:p>
        </p:txBody>
      </p:sp>
      <p:sp>
        <p:nvSpPr>
          <p:cNvPr id="5" name="Google Shape;278;p3">
            <a:extLst>
              <a:ext uri="{FF2B5EF4-FFF2-40B4-BE49-F238E27FC236}">
                <a16:creationId xmlns:a16="http://schemas.microsoft.com/office/drawing/2014/main" id="{886B6E7B-7765-C3E1-2906-27407467FCDB}"/>
              </a:ext>
            </a:extLst>
          </p:cNvPr>
          <p:cNvSpPr/>
          <p:nvPr/>
        </p:nvSpPr>
        <p:spPr>
          <a:xfrm>
            <a:off x="1625736" y="4337447"/>
            <a:ext cx="830484" cy="615553"/>
          </a:xfrm>
          <a:prstGeom prst="rect">
            <a:avLst/>
          </a:prstGeom>
          <a:noFill/>
          <a:ln>
            <a:noFill/>
          </a:ln>
        </p:spPr>
        <p:txBody>
          <a:bodyPr spcFirstLastPara="1" wrap="square" lIns="0" tIns="0" rIns="0" bIns="0" anchor="t" anchorCtr="0">
            <a:spAutoFit/>
          </a:bodyPr>
          <a:lstStyle/>
          <a:p>
            <a:pPr algn="just">
              <a:buClr>
                <a:srgbClr val="000000"/>
              </a:buClr>
              <a:buSzPts val="4000"/>
            </a:pPr>
            <a:r>
              <a:rPr lang="en-US" altLang="ja-JP" sz="4000" dirty="0">
                <a:solidFill>
                  <a:schemeClr val="dk1"/>
                </a:solidFill>
                <a:latin typeface="Segoe UI" panose="020B0502040204020203" pitchFamily="34" charset="0"/>
                <a:ea typeface="Rockwell"/>
                <a:cs typeface="Segoe UI" panose="020B0502040204020203" pitchFamily="34" charset="0"/>
                <a:sym typeface="Rockwell"/>
              </a:rPr>
              <a:t>05</a:t>
            </a:r>
            <a:endParaRPr dirty="0">
              <a:latin typeface="Segoe UI" panose="020B0502040204020203" pitchFamily="34" charset="0"/>
              <a:ea typeface="游ゴシック" panose="020B0400000000000000" pitchFamily="50" charset="-128"/>
              <a:cs typeface="Segoe UI" panose="020B0502040204020203" pitchFamily="34" charset="0"/>
            </a:endParaRPr>
          </a:p>
        </p:txBody>
      </p:sp>
      <p:cxnSp>
        <p:nvCxnSpPr>
          <p:cNvPr id="6" name="Google Shape;279;p3">
            <a:extLst>
              <a:ext uri="{FF2B5EF4-FFF2-40B4-BE49-F238E27FC236}">
                <a16:creationId xmlns:a16="http://schemas.microsoft.com/office/drawing/2014/main" id="{36A9D321-E2E3-1871-6A53-870226F86805}"/>
              </a:ext>
            </a:extLst>
          </p:cNvPr>
          <p:cNvCxnSpPr/>
          <p:nvPr/>
        </p:nvCxnSpPr>
        <p:spPr>
          <a:xfrm rot="10800000">
            <a:off x="2320426" y="4337447"/>
            <a:ext cx="0" cy="615553"/>
          </a:xfrm>
          <a:prstGeom prst="straightConnector1">
            <a:avLst/>
          </a:prstGeom>
          <a:noFill/>
          <a:ln w="19050" cap="flat" cmpd="sng">
            <a:solidFill>
              <a:srgbClr val="72BFD5"/>
            </a:solidFill>
            <a:prstDash val="solid"/>
            <a:miter lim="800000"/>
            <a:headEnd type="none" w="sm" len="sm"/>
            <a:tailEnd type="none" w="sm" len="sm"/>
          </a:ln>
        </p:spPr>
      </p:cxnSp>
      <p:grpSp>
        <p:nvGrpSpPr>
          <p:cNvPr id="7" name="Google Shape;121;p2">
            <a:extLst>
              <a:ext uri="{FF2B5EF4-FFF2-40B4-BE49-F238E27FC236}">
                <a16:creationId xmlns:a16="http://schemas.microsoft.com/office/drawing/2014/main" id="{F81E19EA-EB8E-09B8-5B32-FA5825F7675E}"/>
              </a:ext>
            </a:extLst>
          </p:cNvPr>
          <p:cNvGrpSpPr/>
          <p:nvPr/>
        </p:nvGrpSpPr>
        <p:grpSpPr>
          <a:xfrm rot="5400000">
            <a:off x="6200291" y="822192"/>
            <a:ext cx="934420" cy="381001"/>
            <a:chOff x="0" y="0"/>
            <a:chExt cx="1877500" cy="5143500"/>
          </a:xfrm>
        </p:grpSpPr>
        <p:sp>
          <p:nvSpPr>
            <p:cNvPr id="8" name="Google Shape;122;p2">
              <a:extLst>
                <a:ext uri="{FF2B5EF4-FFF2-40B4-BE49-F238E27FC236}">
                  <a16:creationId xmlns:a16="http://schemas.microsoft.com/office/drawing/2014/main" id="{35286FBC-BFAC-3F17-DE05-7B2E0B5C54AE}"/>
                </a:ext>
              </a:extLst>
            </p:cNvPr>
            <p:cNvSpPr/>
            <p:nvPr/>
          </p:nvSpPr>
          <p:spPr>
            <a:xfrm>
              <a:off x="0" y="0"/>
              <a:ext cx="178568" cy="5143500"/>
            </a:xfrm>
            <a:prstGeom prst="rect">
              <a:avLst/>
            </a:prstGeom>
            <a:solidFill>
              <a:srgbClr val="DD4968">
                <a:alpha val="29000"/>
              </a:srgbClr>
            </a:solidFill>
            <a:ln>
              <a:noFill/>
            </a:ln>
          </p:spPr>
          <p:txBody>
            <a:bodyPr spcFirstLastPara="1" wrap="square" lIns="91425" tIns="45700" rIns="91425" bIns="45700" anchor="ctr" anchorCtr="0">
              <a:noAutofit/>
            </a:bodyPr>
            <a:lstStyle/>
            <a:p>
              <a:pPr algn="ctr">
                <a:buClr>
                  <a:srgbClr val="000000"/>
                </a:buClr>
                <a:buSzPts val="1800"/>
              </a:pPr>
              <a:endParaRPr>
                <a:solidFill>
                  <a:schemeClr val="lt1"/>
                </a:solidFill>
                <a:latin typeface="Calibri"/>
                <a:ea typeface="Calibri"/>
                <a:cs typeface="Calibri"/>
                <a:sym typeface="Calibri"/>
              </a:endParaRPr>
            </a:p>
          </p:txBody>
        </p:sp>
        <p:sp>
          <p:nvSpPr>
            <p:cNvPr id="9" name="Google Shape;123;p2">
              <a:extLst>
                <a:ext uri="{FF2B5EF4-FFF2-40B4-BE49-F238E27FC236}">
                  <a16:creationId xmlns:a16="http://schemas.microsoft.com/office/drawing/2014/main" id="{B559CEAA-CB19-DA9A-F211-258864A8C179}"/>
                </a:ext>
              </a:extLst>
            </p:cNvPr>
            <p:cNvSpPr/>
            <p:nvPr/>
          </p:nvSpPr>
          <p:spPr>
            <a:xfrm>
              <a:off x="424733" y="0"/>
              <a:ext cx="178568" cy="5143500"/>
            </a:xfrm>
            <a:prstGeom prst="rect">
              <a:avLst/>
            </a:prstGeom>
            <a:solidFill>
              <a:srgbClr val="FD9A69">
                <a:alpha val="29000"/>
              </a:srgbClr>
            </a:solidFill>
            <a:ln>
              <a:noFill/>
            </a:ln>
          </p:spPr>
          <p:txBody>
            <a:bodyPr spcFirstLastPara="1" wrap="square" lIns="91425" tIns="45700" rIns="91425" bIns="45700" anchor="ctr" anchorCtr="0">
              <a:noAutofit/>
            </a:bodyPr>
            <a:lstStyle/>
            <a:p>
              <a:pPr algn="ctr">
                <a:buClr>
                  <a:srgbClr val="000000"/>
                </a:buClr>
                <a:buSzPts val="1800"/>
              </a:pPr>
              <a:endParaRPr>
                <a:solidFill>
                  <a:schemeClr val="lt1"/>
                </a:solidFill>
                <a:latin typeface="Calibri"/>
                <a:ea typeface="Calibri"/>
                <a:cs typeface="Calibri"/>
                <a:sym typeface="Calibri"/>
              </a:endParaRPr>
            </a:p>
          </p:txBody>
        </p:sp>
        <p:sp>
          <p:nvSpPr>
            <p:cNvPr id="10" name="Google Shape;124;p2">
              <a:extLst>
                <a:ext uri="{FF2B5EF4-FFF2-40B4-BE49-F238E27FC236}">
                  <a16:creationId xmlns:a16="http://schemas.microsoft.com/office/drawing/2014/main" id="{136BF230-74B8-91B8-4209-7122A73C140B}"/>
                </a:ext>
              </a:extLst>
            </p:cNvPr>
            <p:cNvSpPr/>
            <p:nvPr/>
          </p:nvSpPr>
          <p:spPr>
            <a:xfrm>
              <a:off x="849466" y="0"/>
              <a:ext cx="178568" cy="5143500"/>
            </a:xfrm>
            <a:prstGeom prst="rect">
              <a:avLst/>
            </a:prstGeom>
            <a:solidFill>
              <a:srgbClr val="F9EB6B">
                <a:alpha val="29000"/>
              </a:srgbClr>
            </a:solidFill>
            <a:ln>
              <a:noFill/>
            </a:ln>
          </p:spPr>
          <p:txBody>
            <a:bodyPr spcFirstLastPara="1" wrap="square" lIns="91425" tIns="45700" rIns="91425" bIns="45700" anchor="ctr" anchorCtr="0">
              <a:noAutofit/>
            </a:bodyPr>
            <a:lstStyle/>
            <a:p>
              <a:pPr algn="ctr">
                <a:buClr>
                  <a:srgbClr val="000000"/>
                </a:buClr>
                <a:buSzPts val="1800"/>
              </a:pPr>
              <a:endParaRPr>
                <a:solidFill>
                  <a:schemeClr val="lt1"/>
                </a:solidFill>
                <a:latin typeface="Calibri"/>
                <a:ea typeface="Calibri"/>
                <a:cs typeface="Calibri"/>
                <a:sym typeface="Calibri"/>
              </a:endParaRPr>
            </a:p>
          </p:txBody>
        </p:sp>
        <p:sp>
          <p:nvSpPr>
            <p:cNvPr id="11" name="Google Shape;125;p2">
              <a:extLst>
                <a:ext uri="{FF2B5EF4-FFF2-40B4-BE49-F238E27FC236}">
                  <a16:creationId xmlns:a16="http://schemas.microsoft.com/office/drawing/2014/main" id="{4E0F17B9-48E7-4642-472C-20DD5286FA8C}"/>
                </a:ext>
              </a:extLst>
            </p:cNvPr>
            <p:cNvSpPr/>
            <p:nvPr/>
          </p:nvSpPr>
          <p:spPr>
            <a:xfrm>
              <a:off x="1274199" y="0"/>
              <a:ext cx="178568" cy="5143500"/>
            </a:xfrm>
            <a:prstGeom prst="rect">
              <a:avLst/>
            </a:prstGeom>
            <a:solidFill>
              <a:srgbClr val="9FD9B8">
                <a:alpha val="29000"/>
              </a:srgbClr>
            </a:solidFill>
            <a:ln>
              <a:noFill/>
            </a:ln>
          </p:spPr>
          <p:txBody>
            <a:bodyPr spcFirstLastPara="1" wrap="square" lIns="91425" tIns="45700" rIns="91425" bIns="45700" anchor="ctr" anchorCtr="0">
              <a:noAutofit/>
            </a:bodyPr>
            <a:lstStyle/>
            <a:p>
              <a:pPr algn="ctr">
                <a:buClr>
                  <a:srgbClr val="000000"/>
                </a:buClr>
                <a:buSzPts val="1800"/>
              </a:pPr>
              <a:endParaRPr>
                <a:solidFill>
                  <a:schemeClr val="lt1"/>
                </a:solidFill>
                <a:latin typeface="Calibri"/>
                <a:ea typeface="Calibri"/>
                <a:cs typeface="Calibri"/>
                <a:sym typeface="Calibri"/>
              </a:endParaRPr>
            </a:p>
          </p:txBody>
        </p:sp>
        <p:sp>
          <p:nvSpPr>
            <p:cNvPr id="12" name="Google Shape;126;p2">
              <a:extLst>
                <a:ext uri="{FF2B5EF4-FFF2-40B4-BE49-F238E27FC236}">
                  <a16:creationId xmlns:a16="http://schemas.microsoft.com/office/drawing/2014/main" id="{8C0D3AF5-4F4F-D4F5-3EEF-EE5A9AA3C8D3}"/>
                </a:ext>
              </a:extLst>
            </p:cNvPr>
            <p:cNvSpPr/>
            <p:nvPr/>
          </p:nvSpPr>
          <p:spPr>
            <a:xfrm>
              <a:off x="1698932" y="0"/>
              <a:ext cx="178568" cy="5143500"/>
            </a:xfrm>
            <a:prstGeom prst="rect">
              <a:avLst/>
            </a:prstGeom>
            <a:solidFill>
              <a:srgbClr val="31A2C2">
                <a:alpha val="81000"/>
              </a:srgbClr>
            </a:solidFill>
            <a:ln>
              <a:noFill/>
            </a:ln>
          </p:spPr>
          <p:txBody>
            <a:bodyPr spcFirstLastPara="1" wrap="square" lIns="91425" tIns="45700" rIns="91425" bIns="45700" anchor="ctr" anchorCtr="0">
              <a:noAutofit/>
            </a:bodyPr>
            <a:lstStyle/>
            <a:p>
              <a:pPr algn="ctr">
                <a:buClr>
                  <a:srgbClr val="000000"/>
                </a:buClr>
                <a:buSzPts val="1800"/>
              </a:pPr>
              <a:endParaRPr>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4110322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73"/>
        <p:cNvGrpSpPr/>
        <p:nvPr/>
      </p:nvGrpSpPr>
      <p:grpSpPr>
        <a:xfrm>
          <a:off x="0" y="0"/>
          <a:ext cx="0" cy="0"/>
          <a:chOff x="0" y="0"/>
          <a:chExt cx="0" cy="0"/>
        </a:xfrm>
      </p:grpSpPr>
      <p:sp>
        <p:nvSpPr>
          <p:cNvPr id="274" name="Google Shape;274;p3"/>
          <p:cNvSpPr/>
          <p:nvPr/>
        </p:nvSpPr>
        <p:spPr>
          <a:xfrm>
            <a:off x="2044124" y="645869"/>
            <a:ext cx="2516697" cy="478172"/>
          </a:xfrm>
          <a:prstGeom prst="rect">
            <a:avLst/>
          </a:prstGeom>
          <a:solidFill>
            <a:schemeClr val="lt1"/>
          </a:solidFill>
          <a:ln>
            <a:noFill/>
          </a:ln>
        </p:spPr>
        <p:txBody>
          <a:bodyPr spcFirstLastPara="1" wrap="square" lIns="91425" tIns="45700" rIns="91425" bIns="45700" anchor="ctr" anchorCtr="0">
            <a:noAutofit/>
          </a:bodyPr>
          <a:lstStyle/>
          <a:p>
            <a:pPr algn="ctr">
              <a:buClr>
                <a:srgbClr val="000000"/>
              </a:buClr>
              <a:buSzPts val="1400"/>
            </a:pPr>
            <a:r>
              <a:rPr lang="ja-JP" altLang="en-US" sz="1400" dirty="0">
                <a:solidFill>
                  <a:schemeClr val="dk1"/>
                </a:solidFill>
                <a:latin typeface="游ゴシック" panose="020B0400000000000000" pitchFamily="50" charset="-128"/>
                <a:ea typeface="游ゴシック" panose="020B0400000000000000" pitchFamily="50" charset="-128"/>
                <a:sym typeface="Arial"/>
              </a:rPr>
              <a:t>健康状態質問票</a:t>
            </a:r>
            <a:endParaRPr sz="1400" dirty="0">
              <a:solidFill>
                <a:srgbClr val="000000"/>
              </a:solidFill>
              <a:latin typeface="游ゴシック" panose="020B0400000000000000" pitchFamily="50" charset="-128"/>
              <a:ea typeface="游ゴシック" panose="020B0400000000000000" pitchFamily="50" charset="-128"/>
              <a:sym typeface="Arial"/>
            </a:endParaRPr>
          </a:p>
        </p:txBody>
      </p:sp>
      <p:sp>
        <p:nvSpPr>
          <p:cNvPr id="275" name="Google Shape;275;p3"/>
          <p:cNvSpPr txBox="1"/>
          <p:nvPr/>
        </p:nvSpPr>
        <p:spPr>
          <a:xfrm>
            <a:off x="568984" y="2273716"/>
            <a:ext cx="5813700" cy="1200600"/>
          </a:xfrm>
          <a:prstGeom prst="rect">
            <a:avLst/>
          </a:prstGeom>
          <a:noFill/>
          <a:ln>
            <a:noFill/>
          </a:ln>
        </p:spPr>
        <p:txBody>
          <a:bodyPr spcFirstLastPara="1" wrap="square" lIns="91425" tIns="45700" rIns="91425" bIns="45700" anchor="t" anchorCtr="0">
            <a:spAutoFit/>
          </a:bodyPr>
          <a:lstStyle/>
          <a:p>
            <a:pPr>
              <a:buClr>
                <a:srgbClr val="000000"/>
              </a:buClr>
              <a:buSzPts val="1200"/>
            </a:pPr>
            <a:r>
              <a:rPr lang="ja-JP" altLang="en-US" sz="1200" dirty="0">
                <a:solidFill>
                  <a:schemeClr val="dk1"/>
                </a:solidFill>
                <a:latin typeface="游ゴシック" panose="020B0400000000000000" pitchFamily="50" charset="-128"/>
                <a:ea typeface="游ゴシック" panose="020B0400000000000000" pitchFamily="50" charset="-128"/>
                <a:sym typeface="Arial"/>
              </a:rPr>
              <a:t>　当社では、入社が決定した場合にその能力を十分に発揮できるように、会社が十分配慮するため、健康情報の提供をお願いしております。</a:t>
            </a:r>
            <a:endParaRPr sz="1200" dirty="0">
              <a:solidFill>
                <a:schemeClr val="dk1"/>
              </a:solidFill>
              <a:latin typeface="游ゴシック" panose="020B0400000000000000" pitchFamily="50" charset="-128"/>
              <a:ea typeface="游ゴシック" panose="020B0400000000000000" pitchFamily="50" charset="-128"/>
              <a:sym typeface="Arial"/>
            </a:endParaRPr>
          </a:p>
          <a:p>
            <a:pPr>
              <a:buClr>
                <a:srgbClr val="000000"/>
              </a:buClr>
              <a:buSzPts val="1200"/>
            </a:pPr>
            <a:endParaRPr sz="1200" dirty="0">
              <a:solidFill>
                <a:schemeClr val="dk1"/>
              </a:solidFill>
              <a:latin typeface="游ゴシック" panose="020B0400000000000000" pitchFamily="50" charset="-128"/>
              <a:ea typeface="游ゴシック" panose="020B0400000000000000" pitchFamily="50" charset="-128"/>
              <a:sym typeface="Arial"/>
            </a:endParaRPr>
          </a:p>
          <a:p>
            <a:pPr>
              <a:buClr>
                <a:srgbClr val="000000"/>
              </a:buClr>
              <a:buSzPts val="1200"/>
            </a:pPr>
            <a:r>
              <a:rPr lang="ja-JP" altLang="en-US" sz="1200" dirty="0">
                <a:solidFill>
                  <a:schemeClr val="dk1"/>
                </a:solidFill>
                <a:latin typeface="游ゴシック" panose="020B0400000000000000" pitchFamily="50" charset="-128"/>
                <a:ea typeface="游ゴシック" panose="020B0400000000000000" pitchFamily="50" charset="-128"/>
                <a:sym typeface="Arial"/>
              </a:rPr>
              <a:t>収集した情報は採用選考以外への使用や、第三者への情報提供は致しません。</a:t>
            </a:r>
            <a:endParaRPr sz="1200" dirty="0">
              <a:solidFill>
                <a:schemeClr val="dk1"/>
              </a:solidFill>
              <a:latin typeface="游ゴシック" panose="020B0400000000000000" pitchFamily="50" charset="-128"/>
              <a:ea typeface="游ゴシック" panose="020B0400000000000000" pitchFamily="50" charset="-128"/>
              <a:sym typeface="Arial"/>
            </a:endParaRPr>
          </a:p>
          <a:p>
            <a:pPr>
              <a:buClr>
                <a:srgbClr val="000000"/>
              </a:buClr>
              <a:buSzPts val="1200"/>
            </a:pPr>
            <a:endParaRPr sz="1200" dirty="0">
              <a:solidFill>
                <a:schemeClr val="dk1"/>
              </a:solidFill>
              <a:latin typeface="游ゴシック" panose="020B0400000000000000" pitchFamily="50" charset="-128"/>
              <a:ea typeface="游ゴシック" panose="020B0400000000000000" pitchFamily="50" charset="-128"/>
              <a:sym typeface="Arial"/>
            </a:endParaRPr>
          </a:p>
          <a:p>
            <a:pPr>
              <a:buClr>
                <a:srgbClr val="000000"/>
              </a:buClr>
              <a:buSzPts val="1200"/>
            </a:pPr>
            <a:r>
              <a:rPr lang="ja-JP" altLang="en-US" sz="1200" dirty="0">
                <a:solidFill>
                  <a:schemeClr val="dk1"/>
                </a:solidFill>
                <a:latin typeface="游ゴシック" panose="020B0400000000000000" pitchFamily="50" charset="-128"/>
                <a:ea typeface="游ゴシック" panose="020B0400000000000000" pitchFamily="50" charset="-128"/>
                <a:sym typeface="Arial"/>
              </a:rPr>
              <a:t>また、健康状態だけを理由に採用の可否を判断することはありません。</a:t>
            </a:r>
            <a:endParaRPr sz="1200" dirty="0">
              <a:solidFill>
                <a:schemeClr val="dk1"/>
              </a:solidFill>
              <a:latin typeface="游ゴシック" panose="020B0400000000000000" pitchFamily="50" charset="-128"/>
              <a:ea typeface="游ゴシック" panose="020B0400000000000000" pitchFamily="50" charset="-128"/>
              <a:sym typeface="Arial"/>
            </a:endParaRPr>
          </a:p>
        </p:txBody>
      </p:sp>
      <p:sp>
        <p:nvSpPr>
          <p:cNvPr id="276" name="Google Shape;276;p3"/>
          <p:cNvSpPr txBox="1"/>
          <p:nvPr/>
        </p:nvSpPr>
        <p:spPr>
          <a:xfrm>
            <a:off x="384427" y="1267036"/>
            <a:ext cx="1392572" cy="261610"/>
          </a:xfrm>
          <a:prstGeom prst="rect">
            <a:avLst/>
          </a:prstGeom>
          <a:noFill/>
          <a:ln>
            <a:noFill/>
          </a:ln>
        </p:spPr>
        <p:txBody>
          <a:bodyPr spcFirstLastPara="1" wrap="square" lIns="91425" tIns="45700" rIns="91425" bIns="45700" anchor="t" anchorCtr="0">
            <a:spAutoFit/>
          </a:bodyPr>
          <a:lstStyle/>
          <a:p>
            <a:pPr>
              <a:buClr>
                <a:srgbClr val="000000"/>
              </a:buClr>
              <a:buSzPts val="1100"/>
            </a:pPr>
            <a:r>
              <a:rPr lang="ja-JP" altLang="en-US" sz="1100" dirty="0">
                <a:solidFill>
                  <a:schemeClr val="dk1"/>
                </a:solidFill>
                <a:latin typeface="游ゴシック" panose="020B0400000000000000" pitchFamily="50" charset="-128"/>
                <a:ea typeface="游ゴシック" panose="020B0400000000000000" pitchFamily="50" charset="-128"/>
                <a:sym typeface="Arial"/>
              </a:rPr>
              <a:t>応募者各位</a:t>
            </a:r>
            <a:endParaRPr sz="1400" dirty="0">
              <a:solidFill>
                <a:srgbClr val="000000"/>
              </a:solidFill>
              <a:latin typeface="游ゴシック" panose="020B0400000000000000" pitchFamily="50" charset="-128"/>
              <a:ea typeface="游ゴシック" panose="020B0400000000000000" pitchFamily="50" charset="-128"/>
              <a:sym typeface="Arial"/>
            </a:endParaRPr>
          </a:p>
        </p:txBody>
      </p:sp>
      <p:sp>
        <p:nvSpPr>
          <p:cNvPr id="288" name="Google Shape;288;p3"/>
          <p:cNvSpPr txBox="1"/>
          <p:nvPr/>
        </p:nvSpPr>
        <p:spPr>
          <a:xfrm>
            <a:off x="4788647" y="1359314"/>
            <a:ext cx="1629820" cy="600164"/>
          </a:xfrm>
          <a:prstGeom prst="rect">
            <a:avLst/>
          </a:prstGeom>
          <a:noFill/>
          <a:ln>
            <a:noFill/>
          </a:ln>
        </p:spPr>
        <p:txBody>
          <a:bodyPr spcFirstLastPara="1" wrap="square" lIns="91425" tIns="45700" rIns="91425" bIns="45700" anchor="t" anchorCtr="0">
            <a:spAutoFit/>
          </a:bodyPr>
          <a:lstStyle/>
          <a:p>
            <a:pPr algn="r">
              <a:buClr>
                <a:srgbClr val="000000"/>
              </a:buClr>
              <a:buSzPts val="1100"/>
            </a:pPr>
            <a:r>
              <a:rPr lang="ja-JP" altLang="en-US" sz="1100" dirty="0">
                <a:solidFill>
                  <a:schemeClr val="dk1"/>
                </a:solidFill>
                <a:latin typeface="游ゴシック" panose="020B0400000000000000" pitchFamily="50" charset="-128"/>
                <a:ea typeface="游ゴシック" panose="020B0400000000000000" pitchFamily="50" charset="-128"/>
                <a:sym typeface="Arial"/>
              </a:rPr>
              <a:t>令和〇〇年〇月〇日</a:t>
            </a:r>
            <a:endParaRPr sz="1100" dirty="0">
              <a:solidFill>
                <a:schemeClr val="dk1"/>
              </a:solidFill>
              <a:latin typeface="游ゴシック" panose="020B0400000000000000" pitchFamily="50" charset="-128"/>
              <a:ea typeface="游ゴシック" panose="020B0400000000000000" pitchFamily="50" charset="-128"/>
              <a:sym typeface="Arial"/>
            </a:endParaRPr>
          </a:p>
          <a:p>
            <a:pPr algn="r">
              <a:buClr>
                <a:srgbClr val="000000"/>
              </a:buClr>
              <a:buSzPts val="1100"/>
            </a:pPr>
            <a:r>
              <a:rPr lang="ja-JP" altLang="en-US" sz="1100" dirty="0">
                <a:solidFill>
                  <a:schemeClr val="dk1"/>
                </a:solidFill>
                <a:latin typeface="游ゴシック" panose="020B0400000000000000" pitchFamily="50" charset="-128"/>
                <a:ea typeface="游ゴシック" panose="020B0400000000000000" pitchFamily="50" charset="-128"/>
                <a:sym typeface="Arial"/>
              </a:rPr>
              <a:t>株式会社</a:t>
            </a:r>
            <a:r>
              <a:rPr lang="en-US" altLang="ja-JP" sz="1100" dirty="0">
                <a:solidFill>
                  <a:schemeClr val="dk1"/>
                </a:solidFill>
                <a:latin typeface="游ゴシック" panose="020B0400000000000000" pitchFamily="50" charset="-128"/>
                <a:ea typeface="游ゴシック" panose="020B0400000000000000" pitchFamily="50" charset="-128"/>
                <a:sym typeface="Arial"/>
              </a:rPr>
              <a:t>××</a:t>
            </a:r>
            <a:endParaRPr sz="1400" dirty="0">
              <a:solidFill>
                <a:srgbClr val="000000"/>
              </a:solidFill>
              <a:latin typeface="游ゴシック" panose="020B0400000000000000" pitchFamily="50" charset="-128"/>
              <a:ea typeface="游ゴシック" panose="020B0400000000000000" pitchFamily="50" charset="-128"/>
              <a:sym typeface="Arial"/>
            </a:endParaRPr>
          </a:p>
          <a:p>
            <a:pPr algn="r">
              <a:buClr>
                <a:srgbClr val="000000"/>
              </a:buClr>
              <a:buSzPts val="1100"/>
            </a:pPr>
            <a:r>
              <a:rPr lang="ja-JP" altLang="en-US" sz="1100" dirty="0">
                <a:solidFill>
                  <a:schemeClr val="dk1"/>
                </a:solidFill>
                <a:latin typeface="游ゴシック" panose="020B0400000000000000" pitchFamily="50" charset="-128"/>
                <a:ea typeface="游ゴシック" panose="020B0400000000000000" pitchFamily="50" charset="-128"/>
                <a:sym typeface="Arial"/>
              </a:rPr>
              <a:t>採用責任者　△△</a:t>
            </a:r>
            <a:endParaRPr sz="1400" dirty="0">
              <a:solidFill>
                <a:srgbClr val="000000"/>
              </a:solidFill>
              <a:latin typeface="游ゴシック" panose="020B0400000000000000" pitchFamily="50" charset="-128"/>
              <a:ea typeface="游ゴシック" panose="020B0400000000000000" pitchFamily="50" charset="-128"/>
              <a:sym typeface="Arial"/>
            </a:endParaRPr>
          </a:p>
        </p:txBody>
      </p:sp>
      <p:cxnSp>
        <p:nvCxnSpPr>
          <p:cNvPr id="289" name="Google Shape;289;p3"/>
          <p:cNvCxnSpPr/>
          <p:nvPr/>
        </p:nvCxnSpPr>
        <p:spPr>
          <a:xfrm>
            <a:off x="384428" y="3691453"/>
            <a:ext cx="5855515" cy="0"/>
          </a:xfrm>
          <a:prstGeom prst="straightConnector1">
            <a:avLst/>
          </a:prstGeom>
          <a:noFill/>
          <a:ln w="9525" cap="flat" cmpd="sng">
            <a:solidFill>
              <a:schemeClr val="dk1"/>
            </a:solidFill>
            <a:prstDash val="solid"/>
            <a:miter lim="800000"/>
            <a:headEnd type="none" w="sm" len="sm"/>
            <a:tailEnd type="none" w="sm" len="sm"/>
          </a:ln>
        </p:spPr>
      </p:cxnSp>
      <p:sp>
        <p:nvSpPr>
          <p:cNvPr id="290" name="Google Shape;290;p3"/>
          <p:cNvSpPr/>
          <p:nvPr/>
        </p:nvSpPr>
        <p:spPr>
          <a:xfrm>
            <a:off x="2044124" y="3944731"/>
            <a:ext cx="2516697" cy="478172"/>
          </a:xfrm>
          <a:prstGeom prst="rect">
            <a:avLst/>
          </a:prstGeom>
          <a:solidFill>
            <a:schemeClr val="lt1"/>
          </a:solidFill>
          <a:ln>
            <a:noFill/>
          </a:ln>
        </p:spPr>
        <p:txBody>
          <a:bodyPr spcFirstLastPara="1" wrap="square" lIns="91425" tIns="45700" rIns="91425" bIns="45700" anchor="ctr" anchorCtr="0">
            <a:noAutofit/>
          </a:bodyPr>
          <a:lstStyle/>
          <a:p>
            <a:pPr algn="ctr">
              <a:buClr>
                <a:srgbClr val="000000"/>
              </a:buClr>
              <a:buSzPts val="1400"/>
            </a:pPr>
            <a:r>
              <a:rPr lang="ja-JP" altLang="en-US" sz="1400" dirty="0">
                <a:solidFill>
                  <a:schemeClr val="dk1"/>
                </a:solidFill>
                <a:latin typeface="游ゴシック" panose="020B0400000000000000" pitchFamily="50" charset="-128"/>
                <a:ea typeface="游ゴシック" panose="020B0400000000000000" pitchFamily="50" charset="-128"/>
                <a:sym typeface="Arial"/>
              </a:rPr>
              <a:t>回答書</a:t>
            </a:r>
            <a:endParaRPr sz="1400" dirty="0">
              <a:solidFill>
                <a:srgbClr val="000000"/>
              </a:solidFill>
              <a:latin typeface="游ゴシック" panose="020B0400000000000000" pitchFamily="50" charset="-128"/>
              <a:ea typeface="游ゴシック" panose="020B0400000000000000" pitchFamily="50" charset="-128"/>
              <a:sym typeface="Arial"/>
            </a:endParaRPr>
          </a:p>
        </p:txBody>
      </p:sp>
      <p:sp>
        <p:nvSpPr>
          <p:cNvPr id="291" name="Google Shape;291;p3"/>
          <p:cNvSpPr txBox="1"/>
          <p:nvPr/>
        </p:nvSpPr>
        <p:spPr>
          <a:xfrm>
            <a:off x="579732" y="4422903"/>
            <a:ext cx="5099697" cy="400110"/>
          </a:xfrm>
          <a:prstGeom prst="rect">
            <a:avLst/>
          </a:prstGeom>
          <a:noFill/>
          <a:ln>
            <a:noFill/>
          </a:ln>
        </p:spPr>
        <p:txBody>
          <a:bodyPr spcFirstLastPara="1" wrap="square" lIns="91425" tIns="45700" rIns="91425" bIns="45700" anchor="t" anchorCtr="0">
            <a:spAutoFit/>
          </a:bodyPr>
          <a:lstStyle/>
          <a:p>
            <a:pPr>
              <a:buClr>
                <a:srgbClr val="000000"/>
              </a:buClr>
              <a:buSzPts val="1000"/>
            </a:pPr>
            <a:r>
              <a:rPr lang="en-US" altLang="ja-JP" sz="1000" dirty="0">
                <a:solidFill>
                  <a:schemeClr val="dk1"/>
                </a:solidFill>
                <a:latin typeface="游ゴシック" panose="020B0400000000000000" pitchFamily="50" charset="-128"/>
                <a:ea typeface="游ゴシック" panose="020B0400000000000000" pitchFamily="50" charset="-128"/>
                <a:sym typeface="Arial"/>
              </a:rPr>
              <a:t>Q1.</a:t>
            </a:r>
            <a:r>
              <a:rPr lang="ja-JP" altLang="en-US" sz="1000" dirty="0">
                <a:solidFill>
                  <a:schemeClr val="dk1"/>
                </a:solidFill>
                <a:latin typeface="游ゴシック" panose="020B0400000000000000" pitchFamily="50" charset="-128"/>
                <a:ea typeface="游ゴシック" panose="020B0400000000000000" pitchFamily="50" charset="-128"/>
                <a:sym typeface="Arial"/>
              </a:rPr>
              <a:t>　本質問票は、あなたの協力のもと任意で行うものであり、強制ではありません。</a:t>
            </a:r>
            <a:endParaRPr sz="1000" dirty="0">
              <a:solidFill>
                <a:schemeClr val="dk1"/>
              </a:solidFill>
              <a:latin typeface="游ゴシック" panose="020B0400000000000000" pitchFamily="50" charset="-128"/>
              <a:ea typeface="游ゴシック" panose="020B0400000000000000" pitchFamily="50" charset="-128"/>
              <a:sym typeface="Arial"/>
            </a:endParaRPr>
          </a:p>
          <a:p>
            <a:pPr>
              <a:buClr>
                <a:srgbClr val="000000"/>
              </a:buClr>
              <a:buSzPts val="1000"/>
            </a:pPr>
            <a:r>
              <a:rPr lang="ja-JP" altLang="en-US" sz="1000" dirty="0">
                <a:solidFill>
                  <a:schemeClr val="dk1"/>
                </a:solidFill>
                <a:latin typeface="游ゴシック" panose="020B0400000000000000" pitchFamily="50" charset="-128"/>
                <a:ea typeface="游ゴシック" panose="020B0400000000000000" pitchFamily="50" charset="-128"/>
                <a:sym typeface="Arial"/>
              </a:rPr>
              <a:t>　　  健康情報の提供に同意していただけますか</a:t>
            </a:r>
            <a:endParaRPr sz="1400" dirty="0">
              <a:solidFill>
                <a:srgbClr val="000000"/>
              </a:solidFill>
              <a:latin typeface="游ゴシック" panose="020B0400000000000000" pitchFamily="50" charset="-128"/>
              <a:ea typeface="游ゴシック" panose="020B0400000000000000" pitchFamily="50" charset="-128"/>
              <a:sym typeface="Arial"/>
            </a:endParaRPr>
          </a:p>
        </p:txBody>
      </p:sp>
      <p:sp>
        <p:nvSpPr>
          <p:cNvPr id="292" name="Google Shape;292;p3"/>
          <p:cNvSpPr txBox="1"/>
          <p:nvPr/>
        </p:nvSpPr>
        <p:spPr>
          <a:xfrm>
            <a:off x="956426" y="4901075"/>
            <a:ext cx="4672668" cy="253916"/>
          </a:xfrm>
          <a:prstGeom prst="rect">
            <a:avLst/>
          </a:prstGeom>
          <a:noFill/>
          <a:ln>
            <a:noFill/>
          </a:ln>
        </p:spPr>
        <p:txBody>
          <a:bodyPr spcFirstLastPara="1" wrap="square" lIns="91425" tIns="45700" rIns="91425" bIns="45700" anchor="t" anchorCtr="0">
            <a:spAutoFit/>
          </a:bodyPr>
          <a:lstStyle/>
          <a:p>
            <a:pPr>
              <a:buClr>
                <a:srgbClr val="000000"/>
              </a:buClr>
              <a:buSzPts val="1050"/>
            </a:pPr>
            <a:r>
              <a:rPr lang="ja-JP" altLang="en-US" sz="1050" dirty="0">
                <a:solidFill>
                  <a:schemeClr val="dk1"/>
                </a:solidFill>
                <a:latin typeface="游ゴシック" panose="020B0400000000000000" pitchFamily="50" charset="-128"/>
                <a:ea typeface="游ゴシック" panose="020B0400000000000000" pitchFamily="50" charset="-128"/>
                <a:sym typeface="Arial"/>
              </a:rPr>
              <a:t>□　同意する　　　□　同意しない</a:t>
            </a:r>
            <a:endParaRPr sz="1400" dirty="0">
              <a:solidFill>
                <a:srgbClr val="000000"/>
              </a:solidFill>
              <a:latin typeface="游ゴシック" panose="020B0400000000000000" pitchFamily="50" charset="-128"/>
              <a:ea typeface="游ゴシック" panose="020B0400000000000000" pitchFamily="50" charset="-128"/>
              <a:sym typeface="Arial"/>
            </a:endParaRPr>
          </a:p>
        </p:txBody>
      </p:sp>
      <p:sp>
        <p:nvSpPr>
          <p:cNvPr id="293" name="Google Shape;293;p3"/>
          <p:cNvSpPr txBox="1"/>
          <p:nvPr/>
        </p:nvSpPr>
        <p:spPr>
          <a:xfrm>
            <a:off x="681014" y="5233050"/>
            <a:ext cx="4672800" cy="238500"/>
          </a:xfrm>
          <a:prstGeom prst="rect">
            <a:avLst/>
          </a:prstGeom>
          <a:noFill/>
          <a:ln>
            <a:noFill/>
          </a:ln>
        </p:spPr>
        <p:txBody>
          <a:bodyPr spcFirstLastPara="1" wrap="square" lIns="91425" tIns="45700" rIns="91425" bIns="45700" anchor="t" anchorCtr="0">
            <a:spAutoFit/>
          </a:bodyPr>
          <a:lstStyle/>
          <a:p>
            <a:pPr>
              <a:buClr>
                <a:srgbClr val="000000"/>
              </a:buClr>
              <a:buSzPts val="950"/>
            </a:pPr>
            <a:r>
              <a:rPr lang="ja-JP" altLang="en-US" sz="950" dirty="0">
                <a:solidFill>
                  <a:schemeClr val="dk1"/>
                </a:solidFill>
                <a:latin typeface="游ゴシック" panose="020B0400000000000000" pitchFamily="50" charset="-128"/>
                <a:ea typeface="游ゴシック" panose="020B0400000000000000" pitchFamily="50" charset="-128"/>
                <a:sym typeface="Arial"/>
              </a:rPr>
              <a:t>（以下、</a:t>
            </a:r>
            <a:r>
              <a:rPr lang="en-US" altLang="ja-JP" sz="950" dirty="0">
                <a:solidFill>
                  <a:schemeClr val="dk1"/>
                </a:solidFill>
                <a:latin typeface="游ゴシック" panose="020B0400000000000000" pitchFamily="50" charset="-128"/>
                <a:ea typeface="游ゴシック" panose="020B0400000000000000" pitchFamily="50" charset="-128"/>
                <a:sym typeface="Arial"/>
              </a:rPr>
              <a:t>Q1</a:t>
            </a:r>
            <a:r>
              <a:rPr lang="ja-JP" altLang="en-US" sz="950" dirty="0">
                <a:solidFill>
                  <a:schemeClr val="dk1"/>
                </a:solidFill>
                <a:latin typeface="游ゴシック" panose="020B0400000000000000" pitchFamily="50" charset="-128"/>
                <a:ea typeface="游ゴシック" panose="020B0400000000000000" pitchFamily="50" charset="-128"/>
                <a:sym typeface="Arial"/>
              </a:rPr>
              <a:t>で同意された方のみご回答ください。）</a:t>
            </a:r>
            <a:endParaRPr sz="1300" dirty="0">
              <a:solidFill>
                <a:srgbClr val="000000"/>
              </a:solidFill>
              <a:latin typeface="游ゴシック" panose="020B0400000000000000" pitchFamily="50" charset="-128"/>
              <a:ea typeface="游ゴシック" panose="020B0400000000000000" pitchFamily="50" charset="-128"/>
              <a:sym typeface="Arial"/>
            </a:endParaRPr>
          </a:p>
        </p:txBody>
      </p:sp>
      <p:sp>
        <p:nvSpPr>
          <p:cNvPr id="294" name="Google Shape;294;p3"/>
          <p:cNvSpPr txBox="1"/>
          <p:nvPr/>
        </p:nvSpPr>
        <p:spPr>
          <a:xfrm>
            <a:off x="579731" y="5663562"/>
            <a:ext cx="5099700" cy="246181"/>
          </a:xfrm>
          <a:prstGeom prst="rect">
            <a:avLst/>
          </a:prstGeom>
          <a:noFill/>
          <a:ln>
            <a:noFill/>
          </a:ln>
        </p:spPr>
        <p:txBody>
          <a:bodyPr spcFirstLastPara="1" wrap="square" lIns="91425" tIns="45700" rIns="91425" bIns="45700" anchor="t" anchorCtr="0">
            <a:spAutoFit/>
          </a:bodyPr>
          <a:lstStyle/>
          <a:p>
            <a:pPr>
              <a:buClr>
                <a:srgbClr val="000000"/>
              </a:buClr>
              <a:buSzPts val="1000"/>
            </a:pPr>
            <a:r>
              <a:rPr lang="en-US" altLang="ja-JP" sz="1000" dirty="0">
                <a:solidFill>
                  <a:schemeClr val="dk1"/>
                </a:solidFill>
                <a:latin typeface="游ゴシック" panose="020B0400000000000000" pitchFamily="50" charset="-128"/>
                <a:ea typeface="游ゴシック" panose="020B0400000000000000" pitchFamily="50" charset="-128"/>
                <a:sym typeface="Arial"/>
              </a:rPr>
              <a:t>Q2.</a:t>
            </a:r>
            <a:r>
              <a:rPr lang="ja-JP" altLang="en-US" sz="1000" dirty="0">
                <a:solidFill>
                  <a:schemeClr val="dk1"/>
                </a:solidFill>
                <a:latin typeface="游ゴシック" panose="020B0400000000000000" pitchFamily="50" charset="-128"/>
                <a:ea typeface="游ゴシック" panose="020B0400000000000000" pitchFamily="50" charset="-128"/>
                <a:sym typeface="Arial"/>
              </a:rPr>
              <a:t>　最近２年以内に病院に通院したことはありますか？ </a:t>
            </a:r>
            <a:endParaRPr sz="1400" dirty="0">
              <a:solidFill>
                <a:srgbClr val="000000"/>
              </a:solidFill>
              <a:latin typeface="游ゴシック" panose="020B0400000000000000" pitchFamily="50" charset="-128"/>
              <a:ea typeface="游ゴシック" panose="020B0400000000000000" pitchFamily="50" charset="-128"/>
              <a:sym typeface="Arial"/>
            </a:endParaRPr>
          </a:p>
        </p:txBody>
      </p:sp>
      <p:sp>
        <p:nvSpPr>
          <p:cNvPr id="295" name="Google Shape;295;p3"/>
          <p:cNvSpPr txBox="1"/>
          <p:nvPr/>
        </p:nvSpPr>
        <p:spPr>
          <a:xfrm>
            <a:off x="956426" y="6044075"/>
            <a:ext cx="4672800" cy="261570"/>
          </a:xfrm>
          <a:prstGeom prst="rect">
            <a:avLst/>
          </a:prstGeom>
          <a:noFill/>
          <a:ln>
            <a:noFill/>
          </a:ln>
        </p:spPr>
        <p:txBody>
          <a:bodyPr spcFirstLastPara="1" wrap="square" lIns="91425" tIns="45700" rIns="91425" bIns="45700" anchor="t" anchorCtr="0">
            <a:spAutoFit/>
          </a:bodyPr>
          <a:lstStyle/>
          <a:p>
            <a:pPr>
              <a:buClr>
                <a:srgbClr val="000000"/>
              </a:buClr>
              <a:buSzPts val="1050"/>
            </a:pPr>
            <a:r>
              <a:rPr lang="ja-JP" altLang="en-US" sz="1050" dirty="0">
                <a:solidFill>
                  <a:schemeClr val="dk1"/>
                </a:solidFill>
                <a:latin typeface="游ゴシック" panose="020B0400000000000000" pitchFamily="50" charset="-128"/>
                <a:ea typeface="游ゴシック" panose="020B0400000000000000" pitchFamily="50" charset="-128"/>
                <a:sym typeface="Arial"/>
              </a:rPr>
              <a:t>□　はい　　　□　いいえ　　　□　答えたくない</a:t>
            </a:r>
            <a:endParaRPr sz="1400" dirty="0">
              <a:solidFill>
                <a:srgbClr val="000000"/>
              </a:solidFill>
              <a:latin typeface="游ゴシック" panose="020B0400000000000000" pitchFamily="50" charset="-128"/>
              <a:ea typeface="游ゴシック" panose="020B0400000000000000" pitchFamily="50" charset="-128"/>
              <a:sym typeface="Arial"/>
            </a:endParaRPr>
          </a:p>
        </p:txBody>
      </p:sp>
      <p:sp>
        <p:nvSpPr>
          <p:cNvPr id="296" name="Google Shape;296;p3"/>
          <p:cNvSpPr txBox="1"/>
          <p:nvPr/>
        </p:nvSpPr>
        <p:spPr>
          <a:xfrm>
            <a:off x="579731" y="6439979"/>
            <a:ext cx="5099700" cy="246181"/>
          </a:xfrm>
          <a:prstGeom prst="rect">
            <a:avLst/>
          </a:prstGeom>
          <a:noFill/>
          <a:ln>
            <a:noFill/>
          </a:ln>
        </p:spPr>
        <p:txBody>
          <a:bodyPr spcFirstLastPara="1" wrap="square" lIns="91425" tIns="45700" rIns="91425" bIns="45700" anchor="t" anchorCtr="0">
            <a:spAutoFit/>
          </a:bodyPr>
          <a:lstStyle/>
          <a:p>
            <a:pPr>
              <a:buClr>
                <a:srgbClr val="000000"/>
              </a:buClr>
              <a:buSzPts val="1000"/>
            </a:pPr>
            <a:r>
              <a:rPr lang="en-US" altLang="ja-JP" sz="1000" dirty="0">
                <a:solidFill>
                  <a:schemeClr val="dk1"/>
                </a:solidFill>
                <a:latin typeface="游ゴシック" panose="020B0400000000000000" pitchFamily="50" charset="-128"/>
                <a:ea typeface="游ゴシック" panose="020B0400000000000000" pitchFamily="50" charset="-128"/>
                <a:sym typeface="Arial"/>
              </a:rPr>
              <a:t>Q3.</a:t>
            </a:r>
            <a:r>
              <a:rPr lang="ja-JP" altLang="en-US" sz="1000" dirty="0">
                <a:solidFill>
                  <a:schemeClr val="dk1"/>
                </a:solidFill>
                <a:latin typeface="游ゴシック" panose="020B0400000000000000" pitchFamily="50" charset="-128"/>
                <a:ea typeface="游ゴシック" panose="020B0400000000000000" pitchFamily="50" charset="-128"/>
                <a:sym typeface="Arial"/>
              </a:rPr>
              <a:t>　（</a:t>
            </a:r>
            <a:r>
              <a:rPr lang="en-US" altLang="ja-JP" sz="1000" dirty="0">
                <a:solidFill>
                  <a:schemeClr val="dk1"/>
                </a:solidFill>
                <a:latin typeface="游ゴシック" panose="020B0400000000000000" pitchFamily="50" charset="-128"/>
                <a:ea typeface="游ゴシック" panose="020B0400000000000000" pitchFamily="50" charset="-128"/>
                <a:sym typeface="Arial"/>
              </a:rPr>
              <a:t>Q2</a:t>
            </a:r>
            <a:r>
              <a:rPr lang="ja-JP" altLang="en-US" sz="1000" dirty="0">
                <a:solidFill>
                  <a:schemeClr val="dk1"/>
                </a:solidFill>
                <a:latin typeface="游ゴシック" panose="020B0400000000000000" pitchFamily="50" charset="-128"/>
                <a:ea typeface="游ゴシック" panose="020B0400000000000000" pitchFamily="50" charset="-128"/>
                <a:sym typeface="Arial"/>
              </a:rPr>
              <a:t>ではいと答えた方）その疾病名をすべて挙げてください。 </a:t>
            </a:r>
            <a:endParaRPr sz="1400" dirty="0">
              <a:solidFill>
                <a:srgbClr val="000000"/>
              </a:solidFill>
              <a:latin typeface="游ゴシック" panose="020B0400000000000000" pitchFamily="50" charset="-128"/>
              <a:ea typeface="游ゴシック" panose="020B0400000000000000" pitchFamily="50" charset="-128"/>
              <a:sym typeface="Arial"/>
            </a:endParaRPr>
          </a:p>
        </p:txBody>
      </p:sp>
      <p:graphicFrame>
        <p:nvGraphicFramePr>
          <p:cNvPr id="297" name="Google Shape;297;p3"/>
          <p:cNvGraphicFramePr/>
          <p:nvPr>
            <p:extLst>
              <p:ext uri="{D42A27DB-BD31-4B8C-83A1-F6EECF244321}">
                <p14:modId xmlns:p14="http://schemas.microsoft.com/office/powerpoint/2010/main" val="2272589679"/>
              </p:ext>
            </p:extLst>
          </p:nvPr>
        </p:nvGraphicFramePr>
        <p:xfrm>
          <a:off x="976546" y="6887398"/>
          <a:ext cx="5078025" cy="1016925"/>
        </p:xfrm>
        <a:graphic>
          <a:graphicData uri="http://schemas.openxmlformats.org/drawingml/2006/table">
            <a:tbl>
              <a:tblPr firstRow="1" bandRow="1">
                <a:noFill/>
              </a:tblPr>
              <a:tblGrid>
                <a:gridCol w="1074200">
                  <a:extLst>
                    <a:ext uri="{9D8B030D-6E8A-4147-A177-3AD203B41FA5}">
                      <a16:colId xmlns:a16="http://schemas.microsoft.com/office/drawing/2014/main" val="20000"/>
                    </a:ext>
                  </a:extLst>
                </a:gridCol>
                <a:gridCol w="1074200">
                  <a:extLst>
                    <a:ext uri="{9D8B030D-6E8A-4147-A177-3AD203B41FA5}">
                      <a16:colId xmlns:a16="http://schemas.microsoft.com/office/drawing/2014/main" val="20001"/>
                    </a:ext>
                  </a:extLst>
                </a:gridCol>
                <a:gridCol w="2929625">
                  <a:extLst>
                    <a:ext uri="{9D8B030D-6E8A-4147-A177-3AD203B41FA5}">
                      <a16:colId xmlns:a16="http://schemas.microsoft.com/office/drawing/2014/main" val="20002"/>
                    </a:ext>
                  </a:extLst>
                </a:gridCol>
              </a:tblGrid>
              <a:tr h="275225">
                <a:tc>
                  <a:txBody>
                    <a:bodyPr/>
                    <a:lstStyle/>
                    <a:p>
                      <a:pPr marL="0" marR="0" lvl="0" indent="0" algn="ctr" rtl="0">
                        <a:lnSpc>
                          <a:spcPct val="100000"/>
                        </a:lnSpc>
                        <a:spcBef>
                          <a:spcPts val="0"/>
                        </a:spcBef>
                        <a:spcAft>
                          <a:spcPts val="0"/>
                        </a:spcAft>
                        <a:buNone/>
                      </a:pPr>
                      <a:r>
                        <a:rPr lang="ja-JP" sz="1100" u="none" strike="noStrike" cap="none" dirty="0">
                          <a:latin typeface="游ゴシック" panose="020B0400000000000000" pitchFamily="50" charset="-128"/>
                          <a:ea typeface="游ゴシック" panose="020B0400000000000000" pitchFamily="50" charset="-128"/>
                          <a:cs typeface="Arial"/>
                          <a:sym typeface="Arial"/>
                        </a:rPr>
                        <a:t>疾病名</a:t>
                      </a:r>
                      <a:endParaRPr dirty="0"/>
                    </a:p>
                  </a:txBody>
                  <a:tcPr marL="91450" marR="91450" marT="45725" marB="45725" anchor="ctr"/>
                </a:tc>
                <a:tc>
                  <a:txBody>
                    <a:bodyPr/>
                    <a:lstStyle/>
                    <a:p>
                      <a:pPr marL="0" marR="0" lvl="0" indent="0" algn="ctr" rtl="0">
                        <a:lnSpc>
                          <a:spcPct val="100000"/>
                        </a:lnSpc>
                        <a:spcBef>
                          <a:spcPts val="0"/>
                        </a:spcBef>
                        <a:spcAft>
                          <a:spcPts val="0"/>
                        </a:spcAft>
                        <a:buNone/>
                      </a:pPr>
                      <a:r>
                        <a:rPr lang="ja-JP" sz="1100" u="none" strike="noStrike" cap="none" dirty="0">
                          <a:latin typeface="游ゴシック" panose="020B0400000000000000" pitchFamily="50" charset="-128"/>
                          <a:ea typeface="游ゴシック" panose="020B0400000000000000" pitchFamily="50" charset="-128"/>
                          <a:cs typeface="Arial"/>
                          <a:sym typeface="Arial"/>
                        </a:rPr>
                        <a:t>時期</a:t>
                      </a:r>
                      <a:endParaRPr dirty="0"/>
                    </a:p>
                  </a:txBody>
                  <a:tcPr marL="91450" marR="91450" marT="45725" marB="45725" anchor="ctr"/>
                </a:tc>
                <a:tc>
                  <a:txBody>
                    <a:bodyPr/>
                    <a:lstStyle/>
                    <a:p>
                      <a:pPr marL="0" marR="0" lvl="0" indent="0" algn="ctr" rtl="0">
                        <a:lnSpc>
                          <a:spcPct val="100000"/>
                        </a:lnSpc>
                        <a:spcBef>
                          <a:spcPts val="0"/>
                        </a:spcBef>
                        <a:spcAft>
                          <a:spcPts val="0"/>
                        </a:spcAft>
                        <a:buNone/>
                      </a:pPr>
                      <a:r>
                        <a:rPr lang="ja-JP" sz="1100" u="none" strike="noStrike" cap="none" dirty="0">
                          <a:latin typeface="游ゴシック" panose="020B0400000000000000" pitchFamily="50" charset="-128"/>
                          <a:ea typeface="游ゴシック" panose="020B0400000000000000" pitchFamily="50" charset="-128"/>
                          <a:cs typeface="Arial"/>
                          <a:sym typeface="Arial"/>
                        </a:rPr>
                        <a:t>現在の状況</a:t>
                      </a:r>
                      <a:endParaRPr dirty="0"/>
                    </a:p>
                  </a:txBody>
                  <a:tcPr marL="91450" marR="91450" marT="45725" marB="45725" anchor="ctr"/>
                </a:tc>
                <a:extLst>
                  <a:ext uri="{0D108BD9-81ED-4DB2-BD59-A6C34878D82A}">
                    <a16:rowId xmlns:a16="http://schemas.microsoft.com/office/drawing/2014/main" val="10000"/>
                  </a:ext>
                </a:extLst>
              </a:tr>
              <a:tr h="370850">
                <a:tc>
                  <a:txBody>
                    <a:bodyPr/>
                    <a:lstStyle/>
                    <a:p>
                      <a:pPr marL="0" marR="0" lvl="0" indent="0" algn="l" rtl="0">
                        <a:lnSpc>
                          <a:spcPct val="100000"/>
                        </a:lnSpc>
                        <a:spcBef>
                          <a:spcPts val="0"/>
                        </a:spcBef>
                        <a:spcAft>
                          <a:spcPts val="0"/>
                        </a:spcAft>
                        <a:buNone/>
                      </a:pPr>
                      <a:endParaRPr sz="1400" u="none" strike="noStrike" cap="none" dirty="0">
                        <a:latin typeface="游ゴシック" panose="020B0400000000000000" pitchFamily="50" charset="-128"/>
                        <a:ea typeface="游ゴシック" panose="020B0400000000000000" pitchFamily="50" charset="-128"/>
                      </a:endParaRPr>
                    </a:p>
                  </a:txBody>
                  <a:tcPr marL="91450" marR="91450" marT="45725" marB="45725"/>
                </a:tc>
                <a:tc>
                  <a:txBody>
                    <a:bodyPr/>
                    <a:lstStyle/>
                    <a:p>
                      <a:pPr marL="0" marR="0" lvl="0" indent="0" algn="l" rtl="0">
                        <a:lnSpc>
                          <a:spcPct val="100000"/>
                        </a:lnSpc>
                        <a:spcBef>
                          <a:spcPts val="0"/>
                        </a:spcBef>
                        <a:spcAft>
                          <a:spcPts val="0"/>
                        </a:spcAft>
                        <a:buNone/>
                      </a:pPr>
                      <a:endParaRPr sz="1400" u="none" strike="noStrike" cap="none" dirty="0">
                        <a:latin typeface="游ゴシック" panose="020B0400000000000000" pitchFamily="50" charset="-128"/>
                        <a:ea typeface="游ゴシック" panose="020B0400000000000000" pitchFamily="50" charset="-128"/>
                      </a:endParaRPr>
                    </a:p>
                  </a:txBody>
                  <a:tcPr marL="91450" marR="91450" marT="45725" marB="45725"/>
                </a:tc>
                <a:tc>
                  <a:txBody>
                    <a:bodyPr/>
                    <a:lstStyle/>
                    <a:p>
                      <a:pPr marL="0" marR="0" lvl="0" indent="0" algn="l" rtl="0">
                        <a:lnSpc>
                          <a:spcPct val="100000"/>
                        </a:lnSpc>
                        <a:spcBef>
                          <a:spcPts val="0"/>
                        </a:spcBef>
                        <a:spcAft>
                          <a:spcPts val="0"/>
                        </a:spcAft>
                        <a:buNone/>
                      </a:pPr>
                      <a:endParaRPr sz="1400" u="none" strike="noStrike" cap="none" dirty="0">
                        <a:latin typeface="游ゴシック" panose="020B0400000000000000" pitchFamily="50" charset="-128"/>
                        <a:ea typeface="游ゴシック" panose="020B0400000000000000" pitchFamily="50" charset="-128"/>
                      </a:endParaRPr>
                    </a:p>
                  </a:txBody>
                  <a:tcPr marL="91450" marR="91450" marT="45725" marB="45725"/>
                </a:tc>
                <a:extLst>
                  <a:ext uri="{0D108BD9-81ED-4DB2-BD59-A6C34878D82A}">
                    <a16:rowId xmlns:a16="http://schemas.microsoft.com/office/drawing/2014/main" val="10001"/>
                  </a:ext>
                </a:extLst>
              </a:tr>
              <a:tr h="370850">
                <a:tc>
                  <a:txBody>
                    <a:bodyPr/>
                    <a:lstStyle/>
                    <a:p>
                      <a:pPr marL="0" marR="0" lvl="0" indent="0" algn="l" rtl="0">
                        <a:lnSpc>
                          <a:spcPct val="100000"/>
                        </a:lnSpc>
                        <a:spcBef>
                          <a:spcPts val="0"/>
                        </a:spcBef>
                        <a:spcAft>
                          <a:spcPts val="0"/>
                        </a:spcAft>
                        <a:buNone/>
                      </a:pPr>
                      <a:endParaRPr sz="1400" u="none" strike="noStrike" cap="none" dirty="0">
                        <a:latin typeface="游ゴシック" panose="020B0400000000000000" pitchFamily="50" charset="-128"/>
                        <a:ea typeface="游ゴシック" panose="020B0400000000000000" pitchFamily="50" charset="-128"/>
                      </a:endParaRPr>
                    </a:p>
                  </a:txBody>
                  <a:tcPr marL="91450" marR="91450" marT="45725" marB="45725"/>
                </a:tc>
                <a:tc>
                  <a:txBody>
                    <a:bodyPr/>
                    <a:lstStyle/>
                    <a:p>
                      <a:pPr marL="0" marR="0" lvl="0" indent="0" algn="l" rtl="0">
                        <a:lnSpc>
                          <a:spcPct val="100000"/>
                        </a:lnSpc>
                        <a:spcBef>
                          <a:spcPts val="0"/>
                        </a:spcBef>
                        <a:spcAft>
                          <a:spcPts val="0"/>
                        </a:spcAft>
                        <a:buNone/>
                      </a:pPr>
                      <a:endParaRPr sz="1400" u="none" strike="noStrike" cap="none" dirty="0">
                        <a:latin typeface="游ゴシック" panose="020B0400000000000000" pitchFamily="50" charset="-128"/>
                        <a:ea typeface="游ゴシック" panose="020B0400000000000000" pitchFamily="50" charset="-128"/>
                      </a:endParaRPr>
                    </a:p>
                  </a:txBody>
                  <a:tcPr marL="91450" marR="91450" marT="45725" marB="45725"/>
                </a:tc>
                <a:tc>
                  <a:txBody>
                    <a:bodyPr/>
                    <a:lstStyle/>
                    <a:p>
                      <a:pPr marL="0" marR="0" lvl="0" indent="0" algn="l" rtl="0">
                        <a:lnSpc>
                          <a:spcPct val="100000"/>
                        </a:lnSpc>
                        <a:spcBef>
                          <a:spcPts val="0"/>
                        </a:spcBef>
                        <a:spcAft>
                          <a:spcPts val="0"/>
                        </a:spcAft>
                        <a:buNone/>
                      </a:pPr>
                      <a:endParaRPr sz="1400" u="none" strike="noStrike" cap="none" dirty="0">
                        <a:latin typeface="游ゴシック" panose="020B0400000000000000" pitchFamily="50" charset="-128"/>
                        <a:ea typeface="游ゴシック" panose="020B0400000000000000" pitchFamily="50" charset="-128"/>
                      </a:endParaRPr>
                    </a:p>
                  </a:txBody>
                  <a:tcPr marL="91450" marR="91450" marT="45725" marB="45725"/>
                </a:tc>
                <a:extLst>
                  <a:ext uri="{0D108BD9-81ED-4DB2-BD59-A6C34878D82A}">
                    <a16:rowId xmlns:a16="http://schemas.microsoft.com/office/drawing/2014/main" val="10002"/>
                  </a:ext>
                </a:extLst>
              </a:tr>
            </a:tbl>
          </a:graphicData>
        </a:graphic>
      </p:graphicFrame>
    </p:spTree>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10</TotalTime>
  <Words>2285</Words>
  <Application>Microsoft Office PowerPoint</Application>
  <PresentationFormat>A4 210 x 297 mm</PresentationFormat>
  <Paragraphs>163</Paragraphs>
  <Slides>10</Slides>
  <Notes>9</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10</vt:i4>
      </vt:variant>
    </vt:vector>
  </HeadingPairs>
  <TitlesOfParts>
    <vt:vector size="17" baseType="lpstr">
      <vt:lpstr>ヒラギノ角ゴ StdN W8</vt:lpstr>
      <vt:lpstr>游ゴシック</vt:lpstr>
      <vt:lpstr>Arial</vt:lpstr>
      <vt:lpstr>Calibri</vt:lpstr>
      <vt:lpstr>Calibri Light</vt:lpstr>
      <vt:lpstr>Segoe UI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稲田 佳奈</dc:creator>
  <cp:lastModifiedBy>稲田 佳奈</cp:lastModifiedBy>
  <cp:revision>4</cp:revision>
  <dcterms:created xsi:type="dcterms:W3CDTF">2023-09-15T08:20:23Z</dcterms:created>
  <dcterms:modified xsi:type="dcterms:W3CDTF">2023-09-15T08:41:56Z</dcterms:modified>
</cp:coreProperties>
</file>